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Lst>
  <p:notesMasterIdLst>
    <p:notesMasterId r:id="rId3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notesMaster" Target="notesMasters/notesMaster1.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 Id="rId4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English redesign of the overall project narrative, with a runnable interactive companion. Three scene axes are asset prices, not an equity surface.
MODEL STATUS
All numerical illustrations are synthetic and generated by the included deterministic engine unless explicitly described as a separate analytic example. No live trading, historical tick feed or brokerage compensation is demonstrated. Exness-inspired visual language is not official affiliation. Source: project-owner definitions in NBC description, 14 October 2026. The margin and settlement profile is a laboratory assumption.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Optimizing expected NBC and optimizing economic return on finite total capital are distinct objectives. Do not start from an assumption of guaranteed profit.
MODEL STATUS
All numerical illustrations are synthetic and generated by the included deterministic engine unless explicitly described as a separate analytic example. No live trading, historical tick feed or brokerage compensation is demonstrated. Exness-inspired visual language is not official affiliation. Source: project-owner definitions in NBC description, 14 October 2026. The margin and settlement profile is a laboratory assumption.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cube is only a view window; the linear negative half-space is mathematically unbounded outside valid-price constraints. Dashed jump connectors do not assert intermediate executable prices.
MODEL STATUS
All numerical illustrations are synthetic and generated by the included deterministic engine unless explicitly described as a separate analytic example. No live trading, historical tick feed or brokerage compensation is demonstrated. Exness-inspired visual language is not official affiliation. Source: project-owner definitions in NBC description, 14 October 2026. The margin and settlement profile is a laboratory assumption.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runtime keeps balance, average entry, signed units, account status, policy and ledger. Net exposure is the analytical projection; a future real brokerage implementation also needs ticket-level orders and contract details.
MODEL STATUS
All numerical illustrations are synthetic and generated by the included deterministic engine unless explicitly described as a separate analytic example. No live trading, historical tick feed or brokerage compensation is demonstrated. Exness-inspired visual language is not official affiliation. Source: project-owner definitions in NBC description, 14 October 2026. The margin and settlement profile is a laboratory assumption.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wᵢ = κᵢvᵢ is the signed cash sensitivity to an asset price.
κᵢ includes the contract multiplier and fixed currency conversion.
Changing leverage settings is not an extra multiplier on an already specified trade volume.
MODEL STATUS
All numerical illustrations are synthetic and generated by the included deterministic engine unless explicitly described as a separate analytic example. No live trading, historical tick feed or brokerage compensation is demonstrated. Exness-inspired visual language is not official affiliation. Source: project-owner definitions in NBC description, 14 October 2026. The margin and settlement profile is a laboratory assumption.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User-defined Stop Out Price Domain means equity ≤ 0. This is not automatically the broker margin-liquidation trigger. In degenerate states, e.g. zero exposure and zero balance, a level set need not be a separating frontier. The renderer marks closed geometry as frozen.
MODEL STATUS
All numerical illustrations are synthetic and generated by the included deterministic engine unless explicitly described as a separate analytic example. No live trading, historical tick feed or brokerage compensation is demonstrated. Exness-inspired visual language is not official affiliation. Source: project-owner definitions in NBC description, 14 October 2026. The margin and settlement profile is a laboratory assumption.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Separate analytic illustration, not the three-asset base account. Valid-price constraints must be respected: an unreachable zero-equity threshold does not create an attainable negative domain.
MODEL STATUS
All numerical illustrations are synthetic and generated by the included deterministic engine unless explicitly described as a separate analytic example. No live trading, historical tick feed or brokerage compensation is demonstrated. Exness-inspired visual language is not official affiliation. Source: project-owner definitions in NBC description, 14 October 2026. The margin and settlement profile is a laboratory assumption.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fixed r3=z, the slice is c + n1*r1 + n2*r2 + n3*z ≤ 0. This is not a 2D projection of a cloud or a claim that the third asset has no exposure.
MODEL STATUS
All numerical illustrations are synthetic and generated by the included deterministic engine unless explicitly described as a separate analytic example. No live trading, historical tick feed or brokerage compensation is demonstrated. Exness-inspired visual language is not official affiliation. Source: project-owner definitions in NBC description, 14 October 2026. The margin and settlement profile is a laboratory assumption.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Canvas rendering uses genuine 3D coordinates, camera projection and depth-sorted convex faces. A WebGL dependency is not required for this visualization. The chosen return coordinates are invertibly mapped to raw prices.
MODEL STATUS
All numerical illustrations are synthetic and generated by the included deterministic engine unless explicitly described as a separate analytic example. No live trading, historical tick feed or brokerage compensation is demonstrated. Exness-inspired visual language is not official affiliation. Source: project-owner definitions in NBC description, 14 October 2026. The margin and settlement profile is a laboratory assumption.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engine computes all dimensions. The visual slice uses exactly three distinct asset indices. A one- or two-asset strategy is embedded with zero exposures on unused axes. Synthetic jump-distribution experiments shock only the first three assets; additional coordinates remain fixed.
MODEL STATUS
All numerical illustrations are synthetic and generated by the included deterministic engine unless explicitly described as a separate analytic example. No live trading, historical tick feed or brokerage compensation is demonstrated. Exness-inspired visual language is not official affiliation. Source: project-owner definitions in NBC description, 14 October 2026. The margin and settlement profile is a laboratory assumption.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single-state, zero-spread linear transformation. The engine realizes closed P&amp;L, updates average entry for additions and accounts for fees/slippage when enabled in the JSON policy.
MODEL STATUS
All numerical illustrations are synthetic and generated by the included deterministic engine unless explicitly described as a separate analytic example. No live trading, historical tick feed or brokerage compensation is demonstrated. Exness-inspired visual language is not official affiliation. Source: project-owner definitions in NBC description, 14 October 2026. The margin and settlement profile is a laboratory assumption.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same market and the same positions; only account cash changes.
A $6,000 withdrawal moves to reserve. Total capital is still $15,000. The diagrams are rendered from actual model states. Cash flows and exposure changes occur in twenty valid synthetic installments during t=4–9 seconds, with market prices held fixed.
MODEL STATUS
All numerical illustrations are synthetic and generated by the included deterministic engine unless explicitly described as a separate analytic example. No live trading, historical tick feed or brokerage compensation is demonstrated. Exness-inspired visual language is not official affiliation. Source: project-owner definitions in NBC description, 14 October 2026. The margin and settlement profile is a laboratory assumption.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Cash comes from the shared reserve rather than appearing as trading profit.
The same later jump leaves $4,600 equity instead of a $1,400 deficit. The diagrams are rendered from actual model states. Cash flows and exposure changes occur in twenty valid synthetic installments during t=4–9 seconds, with market prices held fixed.
MODEL STATUS
All numerical illustrations are synthetic and generated by the included deterministic engine unless explicitly described as a separate analytic example. No live trading, historical tick feed or brokerage compensation is demonstrated. Exness-inspired visual language is not official affiliation. Source: project-owner definitions in NBC description, 14 October 2026. The margin and settlement profile is a laboratory assumption.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Proportional exposure changes preserve current equity in a zero-cost, fixed-price example.
The same joint jump produces a $9,800 deficit after increasing the position vector. The diagrams are rendered from actual model states. Cash flows and exposure changes occur in twenty valid synthetic installments during t=4–9 seconds, with market prices held fixed.
MODEL STATUS
All numerical illustrations are synthetic and generated by the included deterministic engine unless explicitly described as a separate analytic example. No live trading, historical tick feed or brokerage compensation is demonstrated. Exness-inspired visual language is not official affiliation. Source: project-owner definitions in NBC description, 14 October 2026. The margin and settlement profile is a laboratory assumption.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part of a position does not create equity that was not already present.
At the same jump, the reduced position survives with $3,400 equity. The diagrams are rendered from actual model states. Cash flows and exposure changes occur in twenty valid synthetic installments during t=4–9 seconds, with market prices held fixed.
MODEL STATUS
All numerical illustrations are synthetic and generated by the included deterministic engine unless explicitly described as a separate analytic example. No live trading, historical tick feed or brokerage compensation is demonstrated. Exness-inspired visual language is not official affiliation. Source: project-owner definitions in NBC description, 14 October 2026. The margin and settlement profile is a laboratory assumption.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exposure vector is also the normal vector of the zero-equity plane in price space.
For this specified joint jump, the new exposure vector produces a $5,000 deficit. The diagrams are rendered from actual model states. Cash flows and exposure changes occur in twenty valid synthetic installments during t=4–9 seconds, with market prices held fixed.
MODEL STATUS
All numerical illustrations are synthetic and generated by the included deterministic engine unless explicitly described as a separate analytic example. No live trading, historical tick feed or brokerage compensation is demonstrated. Exness-inspired visual language is not official affiliation. Source: project-owner definitions in NBC description, 14 October 2026. The margin and settlement profile is a laboratory assumption.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formula assumes non-negative starting free margin, unchanged positions/margin and no withdrawal costs. These are laboratory constraints, not a complete specification of a particular real broker. The engine tests rejected rebalance atomicity.
MODEL STATUS
All numerical illustrations are synthetic and generated by the included deterministic engine unless explicitly described as a separate analytic example. No live trading, historical tick feed or brokerage compensation is demonstrated. Exness-inspired visual language is not official affiliation. Source: project-owner definitions in NBC description, 14 October 2026. The margin and settlement profile is a laboratory assumption.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gray dashed connector is explanatory only. The modeled price jumps directly from pre-event to post-event, without invented intermediate fills. Stop-out checks precede High/Low adjustments.
MODEL STATUS
All numerical illustrations are synthetic and generated by the included deterministic engine unless explicitly described as a separate analytic example. No live trading, historical tick feed or brokerage compensation is demonstrated. Exness-inspired visual language is not official affiliation. Source: project-owner definitions in NBC description, 14 October 2026. The margin and settlement profile is a laboratory assumption.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statement under explicit ideal assumptions, not a general claim that mathematically continuous market prices prevent all negative balances. The whipsaw scenario implements exact crossing interpolation only on explicitly continuous linear segments. Gap scenarios never use that interpolation.
MODEL STATUS
All numerical illustrations are synthetic and generated by the included deterministic engine unless explicitly described as a separate analytic example. No live trading, historical tick feed or brokerage compensation is demonstrated. Exness-inspired visual language is not official affiliation. Source: project-owner definitions in NBC description, 14 October 2026. The margin and settlement profile is a laboratory assumption.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Numbers are 0.0375, 5452.957623484044, 204.48591088065166. Distribution is a correlated two-scale Gaussian mixture; full coefficients and seed are in engine.js. The account is frozen and assumed to survive to one immediate jump; full close and full deficit coverage are assumed. The sample mean is not a calibrated expectation for a real event.
MODEL STATUS
All numerical illustrations are synthetic and generated by the included deterministic engine unless explicitly described as a separate analytic example. No live trading, historical tick feed or brokerage compensation is demonstrated. Exness-inspired visual language is not official affiliation. Source: project-owner definitions in NBC description, 14 October 2026. The margin and settlement profile is a laboratory assumption.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k&gt;0 the sign regions are identical; max(-kE,0)=k max(-E,0). Scaling capital and exposure can raise absolute compensation without improving the capital-normalized strategy.
MODEL STATUS
All numerical illustrations are synthetic and generated by the included deterministic engine unless explicitly described as a separate analytic example. No live trading, historical tick feed or brokerage compensation is demonstrated. Exness-inspired visual language is not official affiliation. Source: project-owner definitions in NBC description, 14 October 2026. The margin and settlement profile is a laboratory assumption.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accounts start at $10,000, reserve $5,000. A has reference notionals [500k,-200k,200k], B the opposite. Joint jump [-1.8%,+1.2%,-0.9%] creates ±$13,200 trading P&amp;L. Independent full coverage is an explicit assumption; common-client netting or different eligibility would change the result.
MODEL STATUS
All numerical illustrations are synthetic and generated by the included deterministic engine unless explicitly described as a separate analytic example. No live trading, historical tick feed or brokerage compensation is demonstrated. Exness-inspired visual language is not official affiliation. Source: project-owner definitions in NBC description, 14 October 2026. The margin and settlement profile is a laboratory assumption.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Analytic payoff assumes both legs survive until the common price move, constant volume, common price exit, symmetric costs and independent full coverage. It ignores path-dependent prior liquidation. A positive NBC does not imply a positive total pair result.
MODEL STATUS
All numerical illustrations are synthetic and generated by the included deterministic engine unless explicitly described as a separate analytic example. No live trading, historical tick feed or brokerage compensation is demonstrated. Exness-inspired visual language is not official affiliation. Source: project-owner definitions in NBC description, 14 October 2026. The margin and settlement profile is a laboratory assumption.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Schematic threshold path 100→99→101→100, one long and one short position of $1m on $10k each. The interactive path reaches -1.2% and +1.2% but closes exactly at ±1.0% by its explicitly continuous risk mode. Both outcomes reconcile to zero surviving account capital and zero NBC.
MODEL STATUS
All numerical illustrations are synthetic and generated by the included deterministic engine unless explicitly described as a separate analytic example. No live trading, historical tick feed or brokerage compensation is demonstrated. Exness-inspired visual language is not official affiliation. Source: project-owner definitions in NBC description, 14 October 2026. The margin and settlement profile is a laboratory assumption.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strategies enter at the start of the synthetic event window, 18 model seconds before the event. T2 close is ten seconds after the event if a position survives. Additions use the current fill and weighted average entry. High reduces current units, not a notional interpreted as initial units. Margin leverage remains 1000 in both demos.
MODEL STATUS
All numerical illustrations are synthetic and generated by the included deterministic engine unless explicitly described as a separate analytic example. No live trading, historical tick feed or brokerage compensation is demonstrated. Exness-inspired visual language is not official affiliation. Source: project-owner definitions in NBC description, 14 October 2026. The margin and settlement profile is a laboratory assumption.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withdrawal scenario before its jump. Fees, if enabled, reduce total capital. For continuous multi-event simulations, external funding would need its own classification and must not be included as trading profit. This release resets independent guided trials and labels them synthetic.
MODEL STATUS
All numerical illustrations are synthetic and generated by the included deterministic engine unless explicitly described as a separate analytic example. No live trading, historical tick feed or brokerage compensation is demonstrated. Exness-inspired visual language is not official affiliation. Source: project-owner definitions in NBC description, 14 October 2026. The margin and settlement profile is a laboratory assumption.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frozen units are the actually liquidated remainder, not the initial position. Use the first saved quote at or after τ+20 seconds, with a maximum one-second delay in this profile. If unavailable, report unavailable. No positive initial NBC means not applicable. The example uses zero spread/slippage. The current live-model position stays zero after liquidation.
MODEL STATUS
All numerical illustrations are synthetic and generated by the included deterministic engine unless explicitly described as a separate analytic example. No live trading, historical tick feed or brokerage compensation is demonstrated. Exness-inspired visual language is not official affiliation. Source: project-owner definitions in NBC description, 14 October 2026. The margin and settlement profile is a laboratory assumption.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current executable release implements guided synthetic examples and configurable net-position account mechanics. The broader research space includes historical data, latency, partial execution, multiple events and real policy history. Those items are a roadmap, not features claimed as already live.
MODEL STATUS
All numerical illustrations are synthetic and generated by the included deterministic engine unless explicitly described as a separate analytic example. No live trading, historical tick feed or brokerage compensation is demonstrated. Exness-inspired visual language is not official affiliation. Source: project-owner definitions in NBC description, 14 October 2026. The margin and settlement profile is a laboratory assumption.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Screenshot of the delivered working application. Main features include camera orbit/zoom, a conditional 2D slice, original/current comparison, timeline, per-account inspection, manual sandbox, import/export JSON, cash ledger export, snapshot export, a synthetic distribution experiment and captioned films.
MODEL STATUS
All numerical illustrations are synthetic and generated by the included deterministic engine unless explicitly described as a separate analytic example. No live trading, historical tick feed or brokerage compensation is demonstrated. Exness-inspired visual language is not official affiliation. Source: project-owner definitions in NBC description, 14 October 2026. The margin and settlement profile is a laboratory assumption.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Normal replay is deterministic at 24 observed model samples per second, not claimed to be historical raw tick replay. Cash and position demonstrations use twenty discrete installments. Geometry clipping and camera motion never mutate the account engine.
MODEL STATUS
All numerical illustrations are synthetic and generated by the included deterministic engine unless explicitly described as a separate analytic example. No live trading, historical tick feed or brokerage compensation is demonstrated. Exness-inspired visual language is not official affiliation. Source: project-owner definitions in NBC description, 14 October 2026. The margin and settlement profile is a laboratory assumption.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records the prior Strategy Lab audit lesson: substituting the close of the first post-gap second can miss a deeper opening deficit. Current guided simulations are synthetic and make no historical execution claims. Future data integration must reconcile against source events and actual available fills.
MODEL STATUS
All numerical illustrations are synthetic and generated by the included deterministic engine unless explicitly described as a separate analytic example. No live trading, historical tick feed or brokerage compensation is demonstrated. Exness-inspired visual language is not official affiliation. Source: project-owner definitions in NBC description, 14 October 2026. The margin and settlement profile is a laboratory assumption.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Target design separates strategy analysis, data semantics, experiment planning, independent numerical verification and approved execution. Real-account adapters require authorization, risk limits, idempotency, reconciliation, recovery controls and a kill switch. The current project is an explanatory local lab.
MODEL STATUS
All numerical illustrations are synthetic and generated by the included deterministic engine unless explicitly described as a separate analytic example. No live trading, historical tick feed or brokerage compensation is demonstrated. Exness-inspired visual language is not official affiliation. Source: project-owner definitions in NBC description, 14 October 2026. The margin and settlement profile is a laboratory assumption.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local server binds only to 127.0.0.1 and selects an available port starting at 8768. Launching in the actual user environment has not been performed. The standalone HTML is rebuilt from the same JavaScript modules and CSS by the supplied standard-library bundler.
MODEL STATUS
All numerical illustrations are synthetic and generated by the included deterministic engine unless explicitly described as a separate analytic example. No live trading, historical tick feed or brokerage compensation is demonstrated. Exness-inspired visual language is not official affiliation. Source: project-owner definitions in NBC description, 14 October 2026. The margin and settlement profile is a laboratory assumption.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Browser interaction tests rendered our standalone HTML in memory because this build environment disallows browser URL navigation. The independent Python suite verifies actual localhost serving, MIME types, byte ranges and traversal rejection. Browser diagnostics add 15 assertions within the UI test. Counts are categories, not a claim of universal production readiness.
MODEL STATUS
All numerical illustrations are synthetic and generated by the included deterministic engine unless explicitly described as a separate analytic example. No live trading, historical tick feed or brokerage compensation is demonstrated. Exness-inspired visual language is not official affiliation. Source: project-owner definitions in NBC description, 14 October 2026. The margin and settlement profile is a laboratory assumption.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Public sources checked 14 October 2026: https://www.exness.com/blog/inside-exness/introducing-the-next-level-of-exness/ ; https://developer.mozilla.org/en-US/docs/Web/API/MediaRecorder ; https://developer.mozilla.org/en-US/docs/Web/API/MediaRecorder/isTypeSupported_static . No Exness font or proprietary brand asset is bundled. All generated mathematical illustrations are original engine output.
MODEL STATUS
All numerical illustrations are synthetic and generated by the included deterministic engine unless explicitly described as a separate analytic example. No live trading, historical tick feed or brokerage compensation is demonstrated. Exness-inspired visual language is not official affiliation. Source: project-owner definitions in NBC description, 14 October 2026. The margin and settlement profile is a laboratory assumption.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statement: state changes move the frontier, price events move the point, and verified execution/accounting determines the result. The full runtime and project sources are provided for local use.
MODEL STATUS
All numerical illustrations are synthetic and generated by the included deterministic engine unless explicitly described as a separate analytic example. No live trading, historical tick feed or brokerage compensation is demonstrated. Exness-inspired visual language is not official affiliation. Source: project-owner definitions in NBC description, 14 October 2026. The margin and settlement profile is a laboratory assumption.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slideLayout" Target="../slideLayouts/slideLayout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1.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71B20"/>
        </a:solidFill>
      </p:bgPr>
    </p:bg>
    <p:spTree>
      <p:nvGrpSpPr>
        <p:cNvPr id="1" name=""/>
        <p:cNvGrpSpPr/>
        <p:nvPr/>
      </p:nvGrpSpPr>
      <p:grpSpPr>
        <a:xfrm>
          <a:off x="0" y="0"/>
          <a:ext cx="0" cy="0"/>
          <a:chOff x="0" y="0"/>
          <a:chExt cx="0" cy="0"/>
        </a:xfrm>
      </p:grpSpPr>
      <p:sp>
        <p:nvSpPr>
          <p:cNvPr id="2" name="Shape 0"/>
          <p:cNvSpPr/>
          <p:nvPr/>
        </p:nvSpPr>
        <p:spPr>
          <a:xfrm>
            <a:off x="457200" y="246888"/>
            <a:ext cx="292608" cy="292608"/>
          </a:xfrm>
          <a:prstGeom prst="roundRect">
            <a:avLst>
              <a:gd name="adj" fmla="val 25000"/>
            </a:avLst>
          </a:prstGeom>
          <a:solidFill>
            <a:srgbClr val="FFDF00"/>
          </a:solidFill>
          <a:ln w="7620">
            <a:solidFill>
              <a:srgbClr val="FFDF00"/>
            </a:solidFill>
            <a:prstDash val="solid"/>
          </a:ln>
        </p:spPr>
      </p:sp>
      <p:sp>
        <p:nvSpPr>
          <p:cNvPr id="3" name="Text 1"/>
          <p:cNvSpPr/>
          <p:nvPr/>
        </p:nvSpPr>
        <p:spPr>
          <a:xfrm>
            <a:off x="532181" y="285293"/>
            <a:ext cx="164592" cy="182880"/>
          </a:xfrm>
          <a:prstGeom prst="rect">
            <a:avLst/>
          </a:prstGeom>
          <a:noFill/>
          <a:ln/>
        </p:spPr>
        <p:txBody>
          <a:bodyPr wrap="square" lIns="0" tIns="0" rIns="0" bIns="0" rtlCol="0" anchor="ctr"/>
          <a:lstStyle/>
          <a:p>
            <a:pPr indent="0" marL="0">
              <a:buNone/>
            </a:pPr>
            <a:r>
              <a:rPr lang="en-US" sz="1200" b="1" dirty="0">
                <a:solidFill>
                  <a:srgbClr val="171B20"/>
                </a:solidFill>
                <a:latin typeface="Arial" pitchFamily="34" charset="0"/>
                <a:ea typeface="Arial" pitchFamily="34" charset="-122"/>
                <a:cs typeface="Arial" pitchFamily="34" charset="-120"/>
              </a:rPr>
              <a:t>N</a:t>
            </a:r>
            <a:endParaRPr lang="en-US" sz="1200" dirty="0"/>
          </a:p>
        </p:txBody>
      </p:sp>
      <p:sp>
        <p:nvSpPr>
          <p:cNvPr id="4" name="Text 2"/>
          <p:cNvSpPr/>
          <p:nvPr/>
        </p:nvSpPr>
        <p:spPr>
          <a:xfrm>
            <a:off x="877824" y="283464"/>
            <a:ext cx="3657600" cy="182880"/>
          </a:xfrm>
          <a:prstGeom prst="rect">
            <a:avLst/>
          </a:prstGeom>
          <a:noFill/>
          <a:ln/>
        </p:spPr>
        <p:txBody>
          <a:bodyPr wrap="square" lIns="0" tIns="0" rIns="0" bIns="0" rtlCol="0" anchor="ctr"/>
          <a:lstStyle/>
          <a:p>
            <a:pPr indent="0" marL="0">
              <a:buNone/>
            </a:pPr>
            <a:r>
              <a:rPr lang="en-US" sz="1000" b="1" spc="80" kern="0" dirty="0">
                <a:solidFill>
                  <a:srgbClr val="FFFFFF"/>
                </a:solidFill>
                <a:latin typeface="Arial" pitchFamily="34" charset="0"/>
                <a:ea typeface="Arial" pitchFamily="34" charset="-122"/>
                <a:cs typeface="Arial" pitchFamily="34" charset="-120"/>
              </a:rPr>
              <a:t>NBC / GEOMETRY LAB</a:t>
            </a:r>
            <a:endParaRPr lang="en-US" sz="1000" dirty="0"/>
          </a:p>
        </p:txBody>
      </p:sp>
      <p:sp>
        <p:nvSpPr>
          <p:cNvPr id="5" name="Text 3"/>
          <p:cNvSpPr/>
          <p:nvPr/>
        </p:nvSpPr>
        <p:spPr>
          <a:xfrm>
            <a:off x="7498080" y="283464"/>
            <a:ext cx="4160520" cy="182880"/>
          </a:xfrm>
          <a:prstGeom prst="rect">
            <a:avLst/>
          </a:prstGeom>
          <a:noFill/>
          <a:ln/>
        </p:spPr>
        <p:txBody>
          <a:bodyPr wrap="square" lIns="0" tIns="0" rIns="0" bIns="0" rtlCol="0" anchor="ctr"/>
          <a:lstStyle/>
          <a:p>
            <a:pPr algn="r" indent="0" marL="0">
              <a:buNone/>
            </a:pPr>
            <a:r>
              <a:rPr lang="en-US" sz="900" spc="70" kern="0" dirty="0">
                <a:solidFill>
                  <a:srgbClr val="A6B1A0"/>
                </a:solidFill>
                <a:latin typeface="Arial" pitchFamily="34" charset="0"/>
                <a:ea typeface="Arial" pitchFamily="34" charset="-122"/>
                <a:cs typeface="Arial" pitchFamily="34" charset="-120"/>
              </a:rPr>
              <a:t>PROJECT OVERVIEW / ENGLISH EDITION</a:t>
            </a:r>
            <a:endParaRPr lang="en-US" sz="900" dirty="0"/>
          </a:p>
        </p:txBody>
      </p:sp>
      <p:sp>
        <p:nvSpPr>
          <p:cNvPr id="6" name="Text 4"/>
          <p:cNvSpPr/>
          <p:nvPr/>
        </p:nvSpPr>
        <p:spPr>
          <a:xfrm>
            <a:off x="530352" y="859536"/>
            <a:ext cx="11064240" cy="786384"/>
          </a:xfrm>
          <a:prstGeom prst="rect">
            <a:avLst/>
          </a:prstGeom>
          <a:noFill/>
          <a:ln/>
        </p:spPr>
        <p:txBody>
          <a:bodyPr wrap="square" lIns="0" tIns="0" rIns="0" bIns="0" rtlCol="0" anchor="ctr"/>
          <a:lstStyle/>
          <a:p>
            <a:pPr indent="0" marL="0">
              <a:buNone/>
            </a:pPr>
            <a:endParaRPr lang="en-US" sz="3100" dirty="0"/>
          </a:p>
        </p:txBody>
      </p:sp>
      <p:sp>
        <p:nvSpPr>
          <p:cNvPr id="7" name="Shape 5"/>
          <p:cNvSpPr/>
          <p:nvPr/>
        </p:nvSpPr>
        <p:spPr>
          <a:xfrm>
            <a:off x="530352" y="6455664"/>
            <a:ext cx="11109960" cy="0"/>
          </a:xfrm>
          <a:prstGeom prst="line">
            <a:avLst/>
          </a:prstGeom>
          <a:noFill/>
          <a:ln w="10160">
            <a:solidFill>
              <a:srgbClr val="374032"/>
            </a:solidFill>
            <a:prstDash val="solid"/>
          </a:ln>
        </p:spPr>
      </p:sp>
      <p:sp>
        <p:nvSpPr>
          <p:cNvPr id="8" name="Text 6"/>
          <p:cNvSpPr/>
          <p:nvPr/>
        </p:nvSpPr>
        <p:spPr>
          <a:xfrm>
            <a:off x="548640" y="6556248"/>
            <a:ext cx="10287000" cy="146304"/>
          </a:xfrm>
          <a:prstGeom prst="rect">
            <a:avLst/>
          </a:prstGeom>
          <a:noFill/>
          <a:ln/>
        </p:spPr>
        <p:txBody>
          <a:bodyPr wrap="square" lIns="0" tIns="0" rIns="0" bIns="0" rtlCol="0" anchor="ctr"/>
          <a:lstStyle/>
          <a:p>
            <a:pPr indent="0" marL="0">
              <a:buNone/>
            </a:pPr>
            <a:r>
              <a:rPr lang="en-US" sz="700" dirty="0">
                <a:solidFill>
                  <a:srgbClr val="89977F"/>
                </a:solidFill>
                <a:latin typeface="Arial" pitchFamily="34" charset="0"/>
                <a:ea typeface="Arial" pitchFamily="34" charset="-122"/>
                <a:cs typeface="Arial" pitchFamily="34" charset="-120"/>
              </a:rPr>
              <a:t>Synthetic research illustration • Not historical performance • Model v1.0</a:t>
            </a:r>
            <a:endParaRPr lang="en-US" sz="700" dirty="0"/>
          </a:p>
        </p:txBody>
      </p:sp>
      <p:sp>
        <p:nvSpPr>
          <p:cNvPr id="9" name="Text 7"/>
          <p:cNvSpPr/>
          <p:nvPr/>
        </p:nvSpPr>
        <p:spPr>
          <a:xfrm>
            <a:off x="11091672" y="6547104"/>
            <a:ext cx="539496" cy="164592"/>
          </a:xfrm>
          <a:prstGeom prst="rect">
            <a:avLst/>
          </a:prstGeom>
          <a:noFill/>
          <a:ln/>
        </p:spPr>
        <p:txBody>
          <a:bodyPr wrap="square" lIns="0" tIns="0" rIns="0" bIns="0" rtlCol="0" anchor="ctr"/>
          <a:lstStyle/>
          <a:p>
            <a:pPr algn="r" indent="0" marL="0">
              <a:buNone/>
            </a:pPr>
            <a:r>
              <a:rPr lang="en-US" sz="900" dirty="0">
                <a:solidFill>
                  <a:srgbClr val="ADB9A5"/>
                </a:solidFill>
                <a:latin typeface="Arial" pitchFamily="34" charset="0"/>
                <a:ea typeface="Arial" pitchFamily="34" charset="-122"/>
                <a:cs typeface="Arial" pitchFamily="34" charset="-120"/>
              </a:rPr>
              <a:t>01</a:t>
            </a:r>
            <a:endParaRPr lang="en-US" sz="900" dirty="0"/>
          </a:p>
        </p:txBody>
      </p:sp>
      <p:sp>
        <p:nvSpPr>
          <p:cNvPr id="10" name="Text 8"/>
          <p:cNvSpPr/>
          <p:nvPr/>
        </p:nvSpPr>
        <p:spPr>
          <a:xfrm>
            <a:off x="612648" y="1234440"/>
            <a:ext cx="6400800" cy="1609344"/>
          </a:xfrm>
          <a:prstGeom prst="rect">
            <a:avLst/>
          </a:prstGeom>
          <a:noFill/>
          <a:ln/>
        </p:spPr>
        <p:txBody>
          <a:bodyPr wrap="square" lIns="0" tIns="0" rIns="0" bIns="0" rtlCol="0" anchor="ctr"/>
          <a:lstStyle/>
          <a:p>
            <a:pPr indent="0" marL="0">
              <a:buNone/>
            </a:pPr>
            <a:r>
              <a:rPr lang="en-US" sz="4700" b="1" dirty="0">
                <a:solidFill>
                  <a:srgbClr val="FFFFFF"/>
                </a:solidFill>
                <a:latin typeface="Arial" pitchFamily="34" charset="0"/>
                <a:ea typeface="Arial" pitchFamily="34" charset="-122"/>
                <a:cs typeface="Arial" pitchFamily="34" charset="-120"/>
              </a:rPr>
              <a:t>NBC</a:t>
            </a:r>
            <a:endParaRPr lang="en-US" sz="4700" dirty="0"/>
          </a:p>
          <a:p>
            <a:pPr indent="0" marL="0">
              <a:buNone/>
            </a:pPr>
            <a:r>
              <a:rPr lang="en-US" sz="4700" b="1" dirty="0">
                <a:solidFill>
                  <a:srgbClr val="FFFFFF"/>
                </a:solidFill>
                <a:latin typeface="Arial" pitchFamily="34" charset="0"/>
                <a:ea typeface="Arial" pitchFamily="34" charset="-122"/>
                <a:cs typeface="Arial" pitchFamily="34" charset="-120"/>
              </a:rPr>
              <a:t>Geometry Lab</a:t>
            </a:r>
            <a:endParaRPr lang="en-US" sz="4700" dirty="0"/>
          </a:p>
        </p:txBody>
      </p:sp>
      <p:sp>
        <p:nvSpPr>
          <p:cNvPr id="11" name="Text 9"/>
          <p:cNvSpPr/>
          <p:nvPr/>
        </p:nvSpPr>
        <p:spPr>
          <a:xfrm>
            <a:off x="658368" y="3355848"/>
            <a:ext cx="5440680" cy="1316736"/>
          </a:xfrm>
          <a:prstGeom prst="rect">
            <a:avLst/>
          </a:prstGeom>
          <a:noFill/>
          <a:ln/>
        </p:spPr>
        <p:txBody>
          <a:bodyPr wrap="square" lIns="0" tIns="0" rIns="0" bIns="0" rtlCol="0" anchor="ctr"/>
          <a:lstStyle/>
          <a:p>
            <a:pPr indent="0" marL="0">
              <a:buNone/>
            </a:pPr>
            <a:r>
              <a:rPr lang="en-US" sz="2600" dirty="0">
                <a:solidFill>
                  <a:srgbClr val="BDC8B5"/>
                </a:solidFill>
                <a:latin typeface="Arial" pitchFamily="34" charset="0"/>
                <a:ea typeface="Arial" pitchFamily="34" charset="-122"/>
                <a:cs typeface="Arial" pitchFamily="34" charset="-120"/>
              </a:rPr>
              <a:t>Account state.</a:t>
            </a:r>
            <a:endParaRPr lang="en-US" sz="2600" dirty="0"/>
          </a:p>
          <a:p>
            <a:pPr indent="0" marL="0">
              <a:buNone/>
            </a:pPr>
            <a:r>
              <a:rPr lang="en-US" sz="2600" dirty="0">
                <a:solidFill>
                  <a:srgbClr val="BDC8B5"/>
                </a:solidFill>
                <a:latin typeface="Arial" pitchFamily="34" charset="0"/>
                <a:ea typeface="Arial" pitchFamily="34" charset="-122"/>
                <a:cs typeface="Arial" pitchFamily="34" charset="-120"/>
              </a:rPr>
              <a:t>Market jumps.</a:t>
            </a:r>
            <a:endParaRPr lang="en-US" sz="2600" dirty="0"/>
          </a:p>
          <a:p>
            <a:pPr indent="0" marL="0">
              <a:buNone/>
            </a:pPr>
            <a:r>
              <a:rPr lang="en-US" sz="2600" dirty="0">
                <a:solidFill>
                  <a:srgbClr val="BDC8B5"/>
                </a:solidFill>
                <a:latin typeface="Arial" pitchFamily="34" charset="0"/>
                <a:ea typeface="Arial" pitchFamily="34" charset="-122"/>
                <a:cs typeface="Arial" pitchFamily="34" charset="-120"/>
              </a:rPr>
              <a:t>A visible mechanism.</a:t>
            </a:r>
            <a:endParaRPr lang="en-US" sz="2600" dirty="0"/>
          </a:p>
        </p:txBody>
      </p:sp>
      <p:sp>
        <p:nvSpPr>
          <p:cNvPr id="12" name="Shape 10"/>
          <p:cNvSpPr/>
          <p:nvPr/>
        </p:nvSpPr>
        <p:spPr>
          <a:xfrm>
            <a:off x="6922008" y="1463040"/>
            <a:ext cx="4617720" cy="3895344"/>
          </a:xfrm>
          <a:prstGeom prst="roundRect">
            <a:avLst>
              <a:gd name="adj" fmla="val 2817"/>
            </a:avLst>
          </a:prstGeom>
          <a:solidFill>
            <a:srgbClr val="FFFFFF"/>
          </a:solidFill>
          <a:ln w="7620">
            <a:solidFill>
              <a:srgbClr val="FFFFFF"/>
            </a:solidFill>
            <a:prstDash val="solid"/>
          </a:ln>
        </p:spPr>
      </p:sp>
      <p:pic>
        <p:nvPicPr>
          <p:cNvPr id="13" name="Image 0" descr="/mnt/data/nbc_geometry_lab/tools/presentation_assets/withdraw_10.png">    </p:cNvPr>
          <p:cNvPicPr>
            <a:picLocks noChangeAspect="1"/>
          </p:cNvPicPr>
          <p:nvPr/>
        </p:nvPicPr>
        <p:blipFill>
          <a:blip r:embed="rId1"/>
          <a:stretch>
            <a:fillRect/>
          </a:stretch>
        </p:blipFill>
        <p:spPr>
          <a:xfrm>
            <a:off x="6967728" y="1681353"/>
            <a:ext cx="4526280" cy="3394710"/>
          </a:xfrm>
          <a:prstGeom prst="rect">
            <a:avLst/>
          </a:prstGeom>
        </p:spPr>
      </p:pic>
      <p:sp>
        <p:nvSpPr>
          <p:cNvPr id="14" name="Shape 11"/>
          <p:cNvSpPr/>
          <p:nvPr/>
        </p:nvSpPr>
        <p:spPr>
          <a:xfrm>
            <a:off x="658368" y="5422392"/>
            <a:ext cx="5303520" cy="502920"/>
          </a:xfrm>
          <a:prstGeom prst="roundRect">
            <a:avLst>
              <a:gd name="adj" fmla="val 12727"/>
            </a:avLst>
          </a:prstGeom>
          <a:solidFill>
            <a:srgbClr val="FFDF00"/>
          </a:solidFill>
          <a:ln w="7620">
            <a:solidFill>
              <a:srgbClr val="FFDF00"/>
            </a:solidFill>
            <a:prstDash val="solid"/>
          </a:ln>
        </p:spPr>
      </p:sp>
      <p:sp>
        <p:nvSpPr>
          <p:cNvPr id="15" name="Text 12"/>
          <p:cNvSpPr/>
          <p:nvPr/>
        </p:nvSpPr>
        <p:spPr>
          <a:xfrm>
            <a:off x="850392" y="5582412"/>
            <a:ext cx="4919472" cy="201168"/>
          </a:xfrm>
          <a:prstGeom prst="rect">
            <a:avLst/>
          </a:prstGeom>
          <a:noFill/>
          <a:ln/>
        </p:spPr>
        <p:txBody>
          <a:bodyPr wrap="square" lIns="0" tIns="0" rIns="0" bIns="0" rtlCol="0" anchor="ctr"/>
          <a:lstStyle/>
          <a:p>
            <a:pPr indent="0" marL="0">
              <a:buNone/>
            </a:pPr>
            <a:r>
              <a:rPr lang="en-US" sz="1100" b="1" spc="40" kern="0" dirty="0">
                <a:solidFill>
                  <a:srgbClr val="171B20"/>
                </a:solidFill>
                <a:latin typeface="Arial" pitchFamily="34" charset="0"/>
                <a:ea typeface="Arial" pitchFamily="34" charset="-122"/>
                <a:cs typeface="Arial" pitchFamily="34" charset="-120"/>
              </a:rPr>
              <a:t>A LOCAL, INTERACTIVE RESEARCH EXPERIENCE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6F2"/>
        </a:solidFill>
      </p:bgPr>
    </p:bg>
    <p:spTree>
      <p:nvGrpSpPr>
        <p:cNvPr id="1" name=""/>
        <p:cNvGrpSpPr/>
        <p:nvPr/>
      </p:nvGrpSpPr>
      <p:grpSpPr>
        <a:xfrm>
          <a:off x="0" y="0"/>
          <a:ext cx="0" cy="0"/>
          <a:chOff x="0" y="0"/>
          <a:chExt cx="0" cy="0"/>
        </a:xfrm>
      </p:grpSpPr>
      <p:sp>
        <p:nvSpPr>
          <p:cNvPr id="2" name="Shape 0"/>
          <p:cNvSpPr/>
          <p:nvPr/>
        </p:nvSpPr>
        <p:spPr>
          <a:xfrm>
            <a:off x="457200" y="246888"/>
            <a:ext cx="292608" cy="292608"/>
          </a:xfrm>
          <a:prstGeom prst="roundRect">
            <a:avLst>
              <a:gd name="adj" fmla="val 25000"/>
            </a:avLst>
          </a:prstGeom>
          <a:solidFill>
            <a:srgbClr val="FFDF00"/>
          </a:solidFill>
          <a:ln w="7620">
            <a:solidFill>
              <a:srgbClr val="FFDF00"/>
            </a:solidFill>
            <a:prstDash val="solid"/>
          </a:ln>
        </p:spPr>
      </p:sp>
      <p:sp>
        <p:nvSpPr>
          <p:cNvPr id="3" name="Text 1"/>
          <p:cNvSpPr/>
          <p:nvPr/>
        </p:nvSpPr>
        <p:spPr>
          <a:xfrm>
            <a:off x="532181" y="285293"/>
            <a:ext cx="164592" cy="182880"/>
          </a:xfrm>
          <a:prstGeom prst="rect">
            <a:avLst/>
          </a:prstGeom>
          <a:noFill/>
          <a:ln/>
        </p:spPr>
        <p:txBody>
          <a:bodyPr wrap="square" lIns="0" tIns="0" rIns="0" bIns="0" rtlCol="0" anchor="ctr"/>
          <a:lstStyle/>
          <a:p>
            <a:pPr indent="0" marL="0">
              <a:buNone/>
            </a:pPr>
            <a:r>
              <a:rPr lang="en-US" sz="1200" b="1" dirty="0">
                <a:solidFill>
                  <a:srgbClr val="171B20"/>
                </a:solidFill>
                <a:latin typeface="Arial" pitchFamily="34" charset="0"/>
                <a:ea typeface="Arial" pitchFamily="34" charset="-122"/>
                <a:cs typeface="Arial" pitchFamily="34" charset="-120"/>
              </a:rPr>
              <a:t>N</a:t>
            </a:r>
            <a:endParaRPr lang="en-US" sz="1200" dirty="0"/>
          </a:p>
        </p:txBody>
      </p:sp>
      <p:sp>
        <p:nvSpPr>
          <p:cNvPr id="4" name="Text 2"/>
          <p:cNvSpPr/>
          <p:nvPr/>
        </p:nvSpPr>
        <p:spPr>
          <a:xfrm>
            <a:off x="877824" y="283464"/>
            <a:ext cx="3657600" cy="182880"/>
          </a:xfrm>
          <a:prstGeom prst="rect">
            <a:avLst/>
          </a:prstGeom>
          <a:noFill/>
          <a:ln/>
        </p:spPr>
        <p:txBody>
          <a:bodyPr wrap="square" lIns="0" tIns="0" rIns="0" bIns="0" rtlCol="0" anchor="ctr"/>
          <a:lstStyle/>
          <a:p>
            <a:pPr indent="0" marL="0">
              <a:buNone/>
            </a:pPr>
            <a:r>
              <a:rPr lang="en-US" sz="1000" b="1" spc="80" kern="0" dirty="0">
                <a:solidFill>
                  <a:srgbClr val="171B20"/>
                </a:solidFill>
                <a:latin typeface="Arial" pitchFamily="34" charset="0"/>
                <a:ea typeface="Arial" pitchFamily="34" charset="-122"/>
                <a:cs typeface="Arial" pitchFamily="34" charset="-120"/>
              </a:rPr>
              <a:t>NBC / GEOMETRY LAB</a:t>
            </a:r>
            <a:endParaRPr lang="en-US" sz="1000" dirty="0"/>
          </a:p>
        </p:txBody>
      </p:sp>
      <p:sp>
        <p:nvSpPr>
          <p:cNvPr id="5" name="Text 3"/>
          <p:cNvSpPr/>
          <p:nvPr/>
        </p:nvSpPr>
        <p:spPr>
          <a:xfrm>
            <a:off x="7498080" y="283464"/>
            <a:ext cx="4160520" cy="182880"/>
          </a:xfrm>
          <a:prstGeom prst="rect">
            <a:avLst/>
          </a:prstGeom>
          <a:noFill/>
          <a:ln/>
        </p:spPr>
        <p:txBody>
          <a:bodyPr wrap="square" lIns="0" tIns="0" rIns="0" bIns="0" rtlCol="0" anchor="ctr"/>
          <a:lstStyle/>
          <a:p>
            <a:pPr algn="r" indent="0" marL="0">
              <a:buNone/>
            </a:pPr>
            <a:r>
              <a:rPr lang="en-US" sz="900" spc="70" kern="0" dirty="0">
                <a:solidFill>
                  <a:srgbClr val="788271"/>
                </a:solidFill>
                <a:latin typeface="Arial" pitchFamily="34" charset="0"/>
                <a:ea typeface="Arial" pitchFamily="34" charset="-122"/>
                <a:cs typeface="Arial" pitchFamily="34" charset="-120"/>
              </a:rPr>
              <a:t>00 / THE PROJECT</a:t>
            </a:r>
            <a:endParaRPr lang="en-US" sz="900" dirty="0"/>
          </a:p>
        </p:txBody>
      </p:sp>
      <p:sp>
        <p:nvSpPr>
          <p:cNvPr id="6" name="Text 4"/>
          <p:cNvSpPr/>
          <p:nvPr/>
        </p:nvSpPr>
        <p:spPr>
          <a:xfrm>
            <a:off x="530352" y="859536"/>
            <a:ext cx="11064240" cy="786384"/>
          </a:xfrm>
          <a:prstGeom prst="rect">
            <a:avLst/>
          </a:prstGeom>
          <a:noFill/>
          <a:ln/>
        </p:spPr>
        <p:txBody>
          <a:bodyPr wrap="square" lIns="0" tIns="0" rIns="0" bIns="0" rtlCol="0" anchor="ctr"/>
          <a:lstStyle/>
          <a:p>
            <a:pPr indent="0" marL="0">
              <a:buNone/>
            </a:pPr>
            <a:r>
              <a:rPr lang="en-US" sz="3100" b="1" dirty="0">
                <a:solidFill>
                  <a:srgbClr val="171B20"/>
                </a:solidFill>
                <a:latin typeface="Arial" pitchFamily="34" charset="0"/>
                <a:ea typeface="Arial" pitchFamily="34" charset="-122"/>
                <a:cs typeface="Arial" pitchFamily="34" charset="-120"/>
              </a:rPr>
              <a:t>Study the state, not only the trades.</a:t>
            </a:r>
            <a:endParaRPr lang="en-US" sz="3100" dirty="0"/>
          </a:p>
        </p:txBody>
      </p:sp>
      <p:sp>
        <p:nvSpPr>
          <p:cNvPr id="7" name="Text 5"/>
          <p:cNvSpPr/>
          <p:nvPr/>
        </p:nvSpPr>
        <p:spPr>
          <a:xfrm>
            <a:off x="548640" y="1655064"/>
            <a:ext cx="10972800" cy="384048"/>
          </a:xfrm>
          <a:prstGeom prst="rect">
            <a:avLst/>
          </a:prstGeom>
          <a:noFill/>
          <a:ln/>
        </p:spPr>
        <p:txBody>
          <a:bodyPr wrap="square" lIns="0" tIns="0" rIns="0" bIns="0" rtlCol="0" anchor="ctr"/>
          <a:lstStyle/>
          <a:p>
            <a:pPr indent="0" marL="0">
              <a:buNone/>
            </a:pPr>
            <a:r>
              <a:rPr lang="en-US" sz="1300" dirty="0">
                <a:solidFill>
                  <a:srgbClr val="788271"/>
                </a:solidFill>
                <a:latin typeface="Arial" pitchFamily="34" charset="0"/>
                <a:ea typeface="Arial" pitchFamily="34" charset="-122"/>
                <a:cs typeface="Arial" pitchFamily="34" charset="-120"/>
              </a:rPr>
              <a:t>Three mechanisms must be modeled separately, then reconciled.</a:t>
            </a:r>
            <a:endParaRPr lang="en-US" sz="1300" dirty="0"/>
          </a:p>
        </p:txBody>
      </p:sp>
      <p:sp>
        <p:nvSpPr>
          <p:cNvPr id="8" name="Shape 6"/>
          <p:cNvSpPr/>
          <p:nvPr/>
        </p:nvSpPr>
        <p:spPr>
          <a:xfrm>
            <a:off x="530352" y="6455664"/>
            <a:ext cx="11109960" cy="0"/>
          </a:xfrm>
          <a:prstGeom prst="line">
            <a:avLst/>
          </a:prstGeom>
          <a:noFill/>
          <a:ln w="10160">
            <a:solidFill>
              <a:srgbClr val="E1E6DA"/>
            </a:solidFill>
            <a:prstDash val="solid"/>
          </a:ln>
        </p:spPr>
      </p:sp>
      <p:sp>
        <p:nvSpPr>
          <p:cNvPr id="9" name="Text 7"/>
          <p:cNvSpPr/>
          <p:nvPr/>
        </p:nvSpPr>
        <p:spPr>
          <a:xfrm>
            <a:off x="548640" y="6556248"/>
            <a:ext cx="10287000" cy="146304"/>
          </a:xfrm>
          <a:prstGeom prst="rect">
            <a:avLst/>
          </a:prstGeom>
          <a:noFill/>
          <a:ln/>
        </p:spPr>
        <p:txBody>
          <a:bodyPr wrap="square" lIns="0" tIns="0" rIns="0" bIns="0" rtlCol="0" anchor="ctr"/>
          <a:lstStyle/>
          <a:p>
            <a:pPr indent="0" marL="0">
              <a:buNone/>
            </a:pPr>
            <a:r>
              <a:rPr lang="en-US" sz="700" dirty="0">
                <a:solidFill>
                  <a:srgbClr val="788271"/>
                </a:solidFill>
                <a:latin typeface="Arial" pitchFamily="34" charset="0"/>
                <a:ea typeface="Arial" pitchFamily="34" charset="-122"/>
                <a:cs typeface="Arial" pitchFamily="34" charset="-120"/>
              </a:rPr>
              <a:t>Synthetic research illustration • Not historical performance • Model v1.0</a:t>
            </a:r>
            <a:endParaRPr lang="en-US" sz="700" dirty="0"/>
          </a:p>
        </p:txBody>
      </p:sp>
      <p:sp>
        <p:nvSpPr>
          <p:cNvPr id="10" name="Text 8"/>
          <p:cNvSpPr/>
          <p:nvPr/>
        </p:nvSpPr>
        <p:spPr>
          <a:xfrm>
            <a:off x="11091672" y="6547104"/>
            <a:ext cx="539496" cy="164592"/>
          </a:xfrm>
          <a:prstGeom prst="rect">
            <a:avLst/>
          </a:prstGeom>
          <a:noFill/>
          <a:ln/>
        </p:spPr>
        <p:txBody>
          <a:bodyPr wrap="square" lIns="0" tIns="0" rIns="0" bIns="0" rtlCol="0" anchor="ctr"/>
          <a:lstStyle/>
          <a:p>
            <a:pPr algn="r" indent="0" marL="0">
              <a:buNone/>
            </a:pPr>
            <a:r>
              <a:rPr lang="en-US" sz="900" dirty="0">
                <a:solidFill>
                  <a:srgbClr val="788271"/>
                </a:solidFill>
                <a:latin typeface="Arial" pitchFamily="34" charset="0"/>
                <a:ea typeface="Arial" pitchFamily="34" charset="-122"/>
                <a:cs typeface="Arial" pitchFamily="34" charset="-120"/>
              </a:rPr>
              <a:t>02</a:t>
            </a:r>
            <a:endParaRPr lang="en-US" sz="900" dirty="0"/>
          </a:p>
        </p:txBody>
      </p:sp>
      <p:sp>
        <p:nvSpPr>
          <p:cNvPr id="11" name="Shape 9"/>
          <p:cNvSpPr/>
          <p:nvPr/>
        </p:nvSpPr>
        <p:spPr>
          <a:xfrm>
            <a:off x="594360" y="2377440"/>
            <a:ext cx="3502152" cy="3054096"/>
          </a:xfrm>
          <a:prstGeom prst="roundRect">
            <a:avLst>
              <a:gd name="adj" fmla="val 2994"/>
            </a:avLst>
          </a:prstGeom>
          <a:solidFill>
            <a:srgbClr val="FFFFFF"/>
          </a:solidFill>
          <a:ln w="7620">
            <a:solidFill>
              <a:srgbClr val="E1E6DA"/>
            </a:solidFill>
            <a:prstDash val="solid"/>
          </a:ln>
        </p:spPr>
      </p:sp>
      <p:sp>
        <p:nvSpPr>
          <p:cNvPr id="12" name="Text 10"/>
          <p:cNvSpPr/>
          <p:nvPr/>
        </p:nvSpPr>
        <p:spPr>
          <a:xfrm>
            <a:off x="795528" y="2587752"/>
            <a:ext cx="3099816" cy="228600"/>
          </a:xfrm>
          <a:prstGeom prst="rect">
            <a:avLst/>
          </a:prstGeom>
          <a:noFill/>
          <a:ln/>
        </p:spPr>
        <p:txBody>
          <a:bodyPr wrap="square" lIns="0" tIns="0" rIns="0" bIns="0" rtlCol="0" anchor="ctr"/>
          <a:lstStyle/>
          <a:p>
            <a:pPr indent="0" marL="0">
              <a:buNone/>
            </a:pPr>
            <a:r>
              <a:rPr lang="en-US" sz="1000" b="1" spc="60" kern="0" dirty="0">
                <a:solidFill>
                  <a:srgbClr val="388776"/>
                </a:solidFill>
                <a:latin typeface="Arial" pitchFamily="34" charset="0"/>
                <a:ea typeface="Arial" pitchFamily="34" charset="-122"/>
                <a:cs typeface="Arial" pitchFamily="34" charset="-120"/>
              </a:rPr>
              <a:t>01 / CONTROL</a:t>
            </a:r>
            <a:endParaRPr lang="en-US" sz="1000" dirty="0"/>
          </a:p>
        </p:txBody>
      </p:sp>
      <p:sp>
        <p:nvSpPr>
          <p:cNvPr id="13" name="Text 11"/>
          <p:cNvSpPr/>
          <p:nvPr/>
        </p:nvSpPr>
        <p:spPr>
          <a:xfrm>
            <a:off x="795528" y="3200400"/>
            <a:ext cx="3099816" cy="713232"/>
          </a:xfrm>
          <a:prstGeom prst="rect">
            <a:avLst/>
          </a:prstGeom>
          <a:noFill/>
          <a:ln/>
        </p:spPr>
        <p:txBody>
          <a:bodyPr wrap="square" lIns="0" tIns="0" rIns="0" bIns="0" rtlCol="0" anchor="ctr"/>
          <a:lstStyle/>
          <a:p>
            <a:pPr indent="0" marL="0">
              <a:buNone/>
            </a:pPr>
            <a:r>
              <a:rPr lang="en-US" sz="2300" b="1" dirty="0">
                <a:solidFill>
                  <a:srgbClr val="171B20"/>
                </a:solidFill>
                <a:latin typeface="Arial" pitchFamily="34" charset="0"/>
                <a:ea typeface="Arial" pitchFamily="34" charset="-122"/>
                <a:cs typeface="Arial" pitchFamily="34" charset="-120"/>
              </a:rPr>
              <a:t>Account state</a:t>
            </a:r>
            <a:endParaRPr lang="en-US" sz="2300" dirty="0"/>
          </a:p>
        </p:txBody>
      </p:sp>
      <p:sp>
        <p:nvSpPr>
          <p:cNvPr id="14" name="Text 12"/>
          <p:cNvSpPr/>
          <p:nvPr/>
        </p:nvSpPr>
        <p:spPr>
          <a:xfrm>
            <a:off x="795528" y="4151376"/>
            <a:ext cx="3099816" cy="1179576"/>
          </a:xfrm>
          <a:prstGeom prst="rect">
            <a:avLst/>
          </a:prstGeom>
          <a:noFill/>
          <a:ln/>
        </p:spPr>
        <p:txBody>
          <a:bodyPr wrap="square" lIns="0" tIns="0" rIns="0" bIns="0" rtlCol="0" anchor="ctr"/>
          <a:lstStyle/>
          <a:p>
            <a:pPr indent="0" marL="0">
              <a:buNone/>
            </a:pPr>
            <a:r>
              <a:rPr lang="en-US" sz="1500" dirty="0">
                <a:solidFill>
                  <a:srgbClr val="788271"/>
                </a:solidFill>
                <a:latin typeface="Arial" pitchFamily="34" charset="0"/>
                <a:ea typeface="Arial" pitchFamily="34" charset="-122"/>
                <a:cs typeface="Arial" pitchFamily="34" charset="-120"/>
              </a:rPr>
              <a:t>Cash and signed positions</a:t>
            </a:r>
            <a:endParaRPr lang="en-US" sz="1500" dirty="0"/>
          </a:p>
          <a:p>
            <a:pPr indent="0" marL="0">
              <a:buNone/>
            </a:pPr>
            <a:r>
              <a:rPr lang="en-US" sz="1500" dirty="0">
                <a:solidFill>
                  <a:srgbClr val="788271"/>
                </a:solidFill>
                <a:latin typeface="Arial" pitchFamily="34" charset="0"/>
                <a:ea typeface="Arial" pitchFamily="34" charset="-122"/>
                <a:cs typeface="Arial" pitchFamily="34" charset="-120"/>
              </a:rPr>
              <a:t>define an equity function</a:t>
            </a:r>
            <a:endParaRPr lang="en-US" sz="1500" dirty="0"/>
          </a:p>
          <a:p>
            <a:pPr indent="0" marL="0">
              <a:buNone/>
            </a:pPr>
            <a:r>
              <a:rPr lang="en-US" sz="1500" dirty="0">
                <a:solidFill>
                  <a:srgbClr val="788271"/>
                </a:solidFill>
                <a:latin typeface="Arial" pitchFamily="34" charset="0"/>
                <a:ea typeface="Arial" pitchFamily="34" charset="-122"/>
                <a:cs typeface="Arial" pitchFamily="34" charset="-120"/>
              </a:rPr>
              <a:t>and a negative domain.</a:t>
            </a:r>
            <a:endParaRPr lang="en-US" sz="1500" dirty="0"/>
          </a:p>
        </p:txBody>
      </p:sp>
      <p:sp>
        <p:nvSpPr>
          <p:cNvPr id="15" name="Shape 13"/>
          <p:cNvSpPr/>
          <p:nvPr/>
        </p:nvSpPr>
        <p:spPr>
          <a:xfrm>
            <a:off x="4361688" y="2377440"/>
            <a:ext cx="3502152" cy="3054096"/>
          </a:xfrm>
          <a:prstGeom prst="roundRect">
            <a:avLst>
              <a:gd name="adj" fmla="val 2994"/>
            </a:avLst>
          </a:prstGeom>
          <a:solidFill>
            <a:srgbClr val="FFFFFF"/>
          </a:solidFill>
          <a:ln w="7620">
            <a:solidFill>
              <a:srgbClr val="E1E6DA"/>
            </a:solidFill>
            <a:prstDash val="solid"/>
          </a:ln>
        </p:spPr>
      </p:sp>
      <p:sp>
        <p:nvSpPr>
          <p:cNvPr id="16" name="Text 14"/>
          <p:cNvSpPr/>
          <p:nvPr/>
        </p:nvSpPr>
        <p:spPr>
          <a:xfrm>
            <a:off x="4562856" y="2587752"/>
            <a:ext cx="3099816" cy="228600"/>
          </a:xfrm>
          <a:prstGeom prst="rect">
            <a:avLst/>
          </a:prstGeom>
          <a:noFill/>
          <a:ln/>
        </p:spPr>
        <p:txBody>
          <a:bodyPr wrap="square" lIns="0" tIns="0" rIns="0" bIns="0" rtlCol="0" anchor="ctr"/>
          <a:lstStyle/>
          <a:p>
            <a:pPr indent="0" marL="0">
              <a:buNone/>
            </a:pPr>
            <a:r>
              <a:rPr lang="en-US" sz="1000" b="1" spc="60" kern="0" dirty="0">
                <a:solidFill>
                  <a:srgbClr val="CC6271"/>
                </a:solidFill>
                <a:latin typeface="Arial" pitchFamily="34" charset="0"/>
                <a:ea typeface="Arial" pitchFamily="34" charset="-122"/>
                <a:cs typeface="Arial" pitchFamily="34" charset="-120"/>
              </a:rPr>
              <a:t>02 / MARKET</a:t>
            </a:r>
            <a:endParaRPr lang="en-US" sz="1000" dirty="0"/>
          </a:p>
        </p:txBody>
      </p:sp>
      <p:sp>
        <p:nvSpPr>
          <p:cNvPr id="17" name="Text 15"/>
          <p:cNvSpPr/>
          <p:nvPr/>
        </p:nvSpPr>
        <p:spPr>
          <a:xfrm>
            <a:off x="4562856" y="3200400"/>
            <a:ext cx="3099816" cy="713232"/>
          </a:xfrm>
          <a:prstGeom prst="rect">
            <a:avLst/>
          </a:prstGeom>
          <a:noFill/>
          <a:ln/>
        </p:spPr>
        <p:txBody>
          <a:bodyPr wrap="square" lIns="0" tIns="0" rIns="0" bIns="0" rtlCol="0" anchor="ctr"/>
          <a:lstStyle/>
          <a:p>
            <a:pPr indent="0" marL="0">
              <a:buNone/>
            </a:pPr>
            <a:r>
              <a:rPr lang="en-US" sz="2300" b="1" dirty="0">
                <a:solidFill>
                  <a:srgbClr val="171B20"/>
                </a:solidFill>
                <a:latin typeface="Arial" pitchFamily="34" charset="0"/>
                <a:ea typeface="Arial" pitchFamily="34" charset="-122"/>
                <a:cs typeface="Arial" pitchFamily="34" charset="-120"/>
              </a:rPr>
              <a:t>A discontinuity</a:t>
            </a:r>
            <a:endParaRPr lang="en-US" sz="2300" dirty="0"/>
          </a:p>
        </p:txBody>
      </p:sp>
      <p:sp>
        <p:nvSpPr>
          <p:cNvPr id="18" name="Text 16"/>
          <p:cNvSpPr/>
          <p:nvPr/>
        </p:nvSpPr>
        <p:spPr>
          <a:xfrm>
            <a:off x="4562856" y="4151376"/>
            <a:ext cx="3099816" cy="1179576"/>
          </a:xfrm>
          <a:prstGeom prst="rect">
            <a:avLst/>
          </a:prstGeom>
          <a:noFill/>
          <a:ln/>
        </p:spPr>
        <p:txBody>
          <a:bodyPr wrap="square" lIns="0" tIns="0" rIns="0" bIns="0" rtlCol="0" anchor="ctr"/>
          <a:lstStyle/>
          <a:p>
            <a:pPr indent="0" marL="0">
              <a:buNone/>
            </a:pPr>
            <a:r>
              <a:rPr lang="en-US" sz="1500" dirty="0">
                <a:solidFill>
                  <a:srgbClr val="788271"/>
                </a:solidFill>
                <a:latin typeface="Arial" pitchFamily="34" charset="0"/>
                <a:ea typeface="Arial" pitchFamily="34" charset="-122"/>
                <a:cs typeface="Arial" pitchFamily="34" charset="-120"/>
              </a:rPr>
              <a:t>A price or execution jump</a:t>
            </a:r>
            <a:endParaRPr lang="en-US" sz="1500" dirty="0"/>
          </a:p>
          <a:p>
            <a:pPr indent="0" marL="0">
              <a:buNone/>
            </a:pPr>
            <a:r>
              <a:rPr lang="en-US" sz="1500" dirty="0">
                <a:solidFill>
                  <a:srgbClr val="788271"/>
                </a:solidFill>
                <a:latin typeface="Arial" pitchFamily="34" charset="0"/>
                <a:ea typeface="Arial" pitchFamily="34" charset="-122"/>
                <a:cs typeface="Arial" pitchFamily="34" charset="-120"/>
              </a:rPr>
              <a:t>can skip the zero-equity</a:t>
            </a:r>
            <a:endParaRPr lang="en-US" sz="1500" dirty="0"/>
          </a:p>
          <a:p>
            <a:pPr indent="0" marL="0">
              <a:buNone/>
            </a:pPr>
            <a:r>
              <a:rPr lang="en-US" sz="1500" dirty="0">
                <a:solidFill>
                  <a:srgbClr val="788271"/>
                </a:solidFill>
                <a:latin typeface="Arial" pitchFamily="34" charset="0"/>
                <a:ea typeface="Arial" pitchFamily="34" charset="-122"/>
                <a:cs typeface="Arial" pitchFamily="34" charset="-120"/>
              </a:rPr>
              <a:t>frontier.</a:t>
            </a:r>
            <a:endParaRPr lang="en-US" sz="1500" dirty="0"/>
          </a:p>
        </p:txBody>
      </p:sp>
      <p:sp>
        <p:nvSpPr>
          <p:cNvPr id="19" name="Shape 17"/>
          <p:cNvSpPr/>
          <p:nvPr/>
        </p:nvSpPr>
        <p:spPr>
          <a:xfrm>
            <a:off x="8138160" y="2377440"/>
            <a:ext cx="3502152" cy="3054096"/>
          </a:xfrm>
          <a:prstGeom prst="roundRect">
            <a:avLst>
              <a:gd name="adj" fmla="val 2994"/>
            </a:avLst>
          </a:prstGeom>
          <a:solidFill>
            <a:srgbClr val="FFFFFF"/>
          </a:solidFill>
          <a:ln w="7620">
            <a:solidFill>
              <a:srgbClr val="E1E6DA"/>
            </a:solidFill>
            <a:prstDash val="solid"/>
          </a:ln>
        </p:spPr>
      </p:sp>
      <p:sp>
        <p:nvSpPr>
          <p:cNvPr id="20" name="Text 18"/>
          <p:cNvSpPr/>
          <p:nvPr/>
        </p:nvSpPr>
        <p:spPr>
          <a:xfrm>
            <a:off x="8339328" y="2587752"/>
            <a:ext cx="3099816" cy="228600"/>
          </a:xfrm>
          <a:prstGeom prst="rect">
            <a:avLst/>
          </a:prstGeom>
          <a:noFill/>
          <a:ln/>
        </p:spPr>
        <p:txBody>
          <a:bodyPr wrap="square" lIns="0" tIns="0" rIns="0" bIns="0" rtlCol="0" anchor="ctr"/>
          <a:lstStyle/>
          <a:p>
            <a:pPr indent="0" marL="0">
              <a:buNone/>
            </a:pPr>
            <a:r>
              <a:rPr lang="en-US" sz="1000" b="1" spc="60" kern="0" dirty="0">
                <a:solidFill>
                  <a:srgbClr val="547BA5"/>
                </a:solidFill>
                <a:latin typeface="Arial" pitchFamily="34" charset="0"/>
                <a:ea typeface="Arial" pitchFamily="34" charset="-122"/>
                <a:cs typeface="Arial" pitchFamily="34" charset="-120"/>
              </a:rPr>
              <a:t>03 / SETTLEMENT</a:t>
            </a:r>
            <a:endParaRPr lang="en-US" sz="1000" dirty="0"/>
          </a:p>
        </p:txBody>
      </p:sp>
      <p:sp>
        <p:nvSpPr>
          <p:cNvPr id="21" name="Text 19"/>
          <p:cNvSpPr/>
          <p:nvPr/>
        </p:nvSpPr>
        <p:spPr>
          <a:xfrm>
            <a:off x="8339328" y="3200400"/>
            <a:ext cx="3099816" cy="713232"/>
          </a:xfrm>
          <a:prstGeom prst="rect">
            <a:avLst/>
          </a:prstGeom>
          <a:noFill/>
          <a:ln/>
        </p:spPr>
        <p:txBody>
          <a:bodyPr wrap="square" lIns="0" tIns="0" rIns="0" bIns="0" rtlCol="0" anchor="ctr"/>
          <a:lstStyle/>
          <a:p>
            <a:pPr indent="0" marL="0">
              <a:buNone/>
            </a:pPr>
            <a:r>
              <a:rPr lang="en-US" sz="2300" b="1" dirty="0">
                <a:solidFill>
                  <a:srgbClr val="171B20"/>
                </a:solidFill>
                <a:latin typeface="Arial" pitchFamily="34" charset="0"/>
                <a:ea typeface="Arial" pitchFamily="34" charset="-122"/>
                <a:cs typeface="Arial" pitchFamily="34" charset="-120"/>
              </a:rPr>
              <a:t>Deficit and credit</a:t>
            </a:r>
            <a:endParaRPr lang="en-US" sz="2300" dirty="0"/>
          </a:p>
        </p:txBody>
      </p:sp>
      <p:sp>
        <p:nvSpPr>
          <p:cNvPr id="22" name="Text 20"/>
          <p:cNvSpPr/>
          <p:nvPr/>
        </p:nvSpPr>
        <p:spPr>
          <a:xfrm>
            <a:off x="8339328" y="4151376"/>
            <a:ext cx="3099816" cy="1179576"/>
          </a:xfrm>
          <a:prstGeom prst="rect">
            <a:avLst/>
          </a:prstGeom>
          <a:noFill/>
          <a:ln/>
        </p:spPr>
        <p:txBody>
          <a:bodyPr wrap="square" lIns="0" tIns="0" rIns="0" bIns="0" rtlCol="0" anchor="ctr"/>
          <a:lstStyle/>
          <a:p>
            <a:pPr indent="0" marL="0">
              <a:buNone/>
            </a:pPr>
            <a:r>
              <a:rPr lang="en-US" sz="1500" dirty="0">
                <a:solidFill>
                  <a:srgbClr val="788271"/>
                </a:solidFill>
                <a:latin typeface="Arial" pitchFamily="34" charset="0"/>
                <a:ea typeface="Arial" pitchFamily="34" charset="-122"/>
                <a:cs typeface="Arial" pitchFamily="34" charset="-120"/>
              </a:rPr>
              <a:t>Closing determines the deficit.</a:t>
            </a:r>
            <a:endParaRPr lang="en-US" sz="1500" dirty="0"/>
          </a:p>
          <a:p>
            <a:pPr indent="0" marL="0">
              <a:buNone/>
            </a:pPr>
            <a:r>
              <a:rPr lang="en-US" sz="1500" dirty="0">
                <a:solidFill>
                  <a:srgbClr val="788271"/>
                </a:solidFill>
                <a:latin typeface="Arial" pitchFamily="34" charset="0"/>
                <a:ea typeface="Arial" pitchFamily="34" charset="-122"/>
                <a:cs typeface="Arial" pitchFamily="34" charset="-120"/>
              </a:rPr>
              <a:t>The selected policy determines</a:t>
            </a:r>
            <a:endParaRPr lang="en-US" sz="1500" dirty="0"/>
          </a:p>
          <a:p>
            <a:pPr indent="0" marL="0">
              <a:buNone/>
            </a:pPr>
            <a:r>
              <a:rPr lang="en-US" sz="1500" dirty="0">
                <a:solidFill>
                  <a:srgbClr val="788271"/>
                </a:solidFill>
                <a:latin typeface="Arial" pitchFamily="34" charset="0"/>
                <a:ea typeface="Arial" pitchFamily="34" charset="-122"/>
                <a:cs typeface="Arial" pitchFamily="34" charset="-120"/>
              </a:rPr>
              <a:t>the modeled NBC.</a:t>
            </a:r>
            <a:endParaRPr lang="en-US" sz="1500" dirty="0"/>
          </a:p>
        </p:txBody>
      </p:sp>
      <p:sp>
        <p:nvSpPr>
          <p:cNvPr id="23" name="Shape 21"/>
          <p:cNvSpPr/>
          <p:nvPr/>
        </p:nvSpPr>
        <p:spPr>
          <a:xfrm>
            <a:off x="566928" y="5742432"/>
            <a:ext cx="11018520" cy="457200"/>
          </a:xfrm>
          <a:prstGeom prst="roundRect">
            <a:avLst>
              <a:gd name="adj" fmla="val 10000"/>
            </a:avLst>
          </a:prstGeom>
          <a:solidFill>
            <a:srgbClr val="FFDF00"/>
          </a:solidFill>
          <a:ln w="7620">
            <a:solidFill>
              <a:srgbClr val="FFDF00"/>
            </a:solidFill>
            <a:prstDash val="solid"/>
          </a:ln>
        </p:spPr>
      </p:sp>
      <p:sp>
        <p:nvSpPr>
          <p:cNvPr id="24" name="Text 22"/>
          <p:cNvSpPr/>
          <p:nvPr/>
        </p:nvSpPr>
        <p:spPr>
          <a:xfrm>
            <a:off x="758952" y="5852160"/>
            <a:ext cx="10634472" cy="265176"/>
          </a:xfrm>
          <a:prstGeom prst="rect">
            <a:avLst/>
          </a:prstGeom>
          <a:noFill/>
          <a:ln/>
        </p:spPr>
        <p:txBody>
          <a:bodyPr wrap="square" lIns="0" tIns="0" rIns="0" bIns="0" rtlCol="0" anchor="ctr"/>
          <a:lstStyle/>
          <a:p>
            <a:pPr indent="0" marL="0">
              <a:buNone/>
            </a:pPr>
            <a:r>
              <a:rPr lang="en-US" sz="1300" b="1" dirty="0">
                <a:solidFill>
                  <a:srgbClr val="171B20"/>
                </a:solidFill>
                <a:latin typeface="Arial" pitchFamily="34" charset="0"/>
                <a:ea typeface="Arial" pitchFamily="34" charset="-122"/>
                <a:cs typeface="Arial" pitchFamily="34" charset="-120"/>
              </a:rPr>
              <a:t>Research question: which admissible state changes alter the expected covered deficit?</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5F6F2"/>
        </a:solidFill>
      </p:bgPr>
    </p:bg>
    <p:spTree>
      <p:nvGrpSpPr>
        <p:cNvPr id="1" name=""/>
        <p:cNvGrpSpPr/>
        <p:nvPr/>
      </p:nvGrpSpPr>
      <p:grpSpPr>
        <a:xfrm>
          <a:off x="0" y="0"/>
          <a:ext cx="0" cy="0"/>
          <a:chOff x="0" y="0"/>
          <a:chExt cx="0" cy="0"/>
        </a:xfrm>
      </p:grpSpPr>
      <p:sp>
        <p:nvSpPr>
          <p:cNvPr id="2" name="Shape 0"/>
          <p:cNvSpPr/>
          <p:nvPr/>
        </p:nvSpPr>
        <p:spPr>
          <a:xfrm>
            <a:off x="457200" y="246888"/>
            <a:ext cx="292608" cy="292608"/>
          </a:xfrm>
          <a:prstGeom prst="roundRect">
            <a:avLst>
              <a:gd name="adj" fmla="val 25000"/>
            </a:avLst>
          </a:prstGeom>
          <a:solidFill>
            <a:srgbClr val="FFDF00"/>
          </a:solidFill>
          <a:ln w="7620">
            <a:solidFill>
              <a:srgbClr val="FFDF00"/>
            </a:solidFill>
            <a:prstDash val="solid"/>
          </a:ln>
        </p:spPr>
      </p:sp>
      <p:sp>
        <p:nvSpPr>
          <p:cNvPr id="3" name="Text 1"/>
          <p:cNvSpPr/>
          <p:nvPr/>
        </p:nvSpPr>
        <p:spPr>
          <a:xfrm>
            <a:off x="532181" y="285293"/>
            <a:ext cx="164592" cy="182880"/>
          </a:xfrm>
          <a:prstGeom prst="rect">
            <a:avLst/>
          </a:prstGeom>
          <a:noFill/>
          <a:ln/>
        </p:spPr>
        <p:txBody>
          <a:bodyPr wrap="square" lIns="0" tIns="0" rIns="0" bIns="0" rtlCol="0" anchor="ctr"/>
          <a:lstStyle/>
          <a:p>
            <a:pPr indent="0" marL="0">
              <a:buNone/>
            </a:pPr>
            <a:r>
              <a:rPr lang="en-US" sz="1200" b="1" dirty="0">
                <a:solidFill>
                  <a:srgbClr val="171B20"/>
                </a:solidFill>
                <a:latin typeface="Arial" pitchFamily="34" charset="0"/>
                <a:ea typeface="Arial" pitchFamily="34" charset="-122"/>
                <a:cs typeface="Arial" pitchFamily="34" charset="-120"/>
              </a:rPr>
              <a:t>N</a:t>
            </a:r>
            <a:endParaRPr lang="en-US" sz="1200" dirty="0"/>
          </a:p>
        </p:txBody>
      </p:sp>
      <p:sp>
        <p:nvSpPr>
          <p:cNvPr id="4" name="Text 2"/>
          <p:cNvSpPr/>
          <p:nvPr/>
        </p:nvSpPr>
        <p:spPr>
          <a:xfrm>
            <a:off x="877824" y="283464"/>
            <a:ext cx="3657600" cy="182880"/>
          </a:xfrm>
          <a:prstGeom prst="rect">
            <a:avLst/>
          </a:prstGeom>
          <a:noFill/>
          <a:ln/>
        </p:spPr>
        <p:txBody>
          <a:bodyPr wrap="square" lIns="0" tIns="0" rIns="0" bIns="0" rtlCol="0" anchor="ctr"/>
          <a:lstStyle/>
          <a:p>
            <a:pPr indent="0" marL="0">
              <a:buNone/>
            </a:pPr>
            <a:r>
              <a:rPr lang="en-US" sz="1000" b="1" spc="80" kern="0" dirty="0">
                <a:solidFill>
                  <a:srgbClr val="171B20"/>
                </a:solidFill>
                <a:latin typeface="Arial" pitchFamily="34" charset="0"/>
                <a:ea typeface="Arial" pitchFamily="34" charset="-122"/>
                <a:cs typeface="Arial" pitchFamily="34" charset="-120"/>
              </a:rPr>
              <a:t>NBC / GEOMETRY LAB</a:t>
            </a:r>
            <a:endParaRPr lang="en-US" sz="1000" dirty="0"/>
          </a:p>
        </p:txBody>
      </p:sp>
      <p:sp>
        <p:nvSpPr>
          <p:cNvPr id="5" name="Text 3"/>
          <p:cNvSpPr/>
          <p:nvPr/>
        </p:nvSpPr>
        <p:spPr>
          <a:xfrm>
            <a:off x="7498080" y="283464"/>
            <a:ext cx="4160520" cy="182880"/>
          </a:xfrm>
          <a:prstGeom prst="rect">
            <a:avLst/>
          </a:prstGeom>
          <a:noFill/>
          <a:ln/>
        </p:spPr>
        <p:txBody>
          <a:bodyPr wrap="square" lIns="0" tIns="0" rIns="0" bIns="0" rtlCol="0" anchor="ctr"/>
          <a:lstStyle/>
          <a:p>
            <a:pPr algn="r" indent="0" marL="0">
              <a:buNone/>
            </a:pPr>
            <a:r>
              <a:rPr lang="en-US" sz="900" spc="70" kern="0" dirty="0">
                <a:solidFill>
                  <a:srgbClr val="788271"/>
                </a:solidFill>
                <a:latin typeface="Arial" pitchFamily="34" charset="0"/>
                <a:ea typeface="Arial" pitchFamily="34" charset="-122"/>
                <a:cs typeface="Arial" pitchFamily="34" charset="-120"/>
              </a:rPr>
              <a:t>01 / FOUNDATIONS</a:t>
            </a:r>
            <a:endParaRPr lang="en-US" sz="900" dirty="0"/>
          </a:p>
        </p:txBody>
      </p:sp>
      <p:sp>
        <p:nvSpPr>
          <p:cNvPr id="6" name="Text 4"/>
          <p:cNvSpPr/>
          <p:nvPr/>
        </p:nvSpPr>
        <p:spPr>
          <a:xfrm>
            <a:off x="530352" y="859536"/>
            <a:ext cx="11064240" cy="786384"/>
          </a:xfrm>
          <a:prstGeom prst="rect">
            <a:avLst/>
          </a:prstGeom>
          <a:noFill/>
          <a:ln/>
        </p:spPr>
        <p:txBody>
          <a:bodyPr wrap="square" lIns="0" tIns="0" rIns="0" bIns="0" rtlCol="0" anchor="ctr"/>
          <a:lstStyle/>
          <a:p>
            <a:pPr indent="0" marL="0">
              <a:buNone/>
            </a:pPr>
            <a:r>
              <a:rPr lang="en-US" sz="3100" b="1" dirty="0">
                <a:solidFill>
                  <a:srgbClr val="171B20"/>
                </a:solidFill>
                <a:latin typeface="Arial" pitchFamily="34" charset="0"/>
                <a:ea typeface="Arial" pitchFamily="34" charset="-122"/>
                <a:cs typeface="Arial" pitchFamily="34" charset="-120"/>
              </a:rPr>
              <a:t>One visual language for the entire project.</a:t>
            </a:r>
            <a:endParaRPr lang="en-US" sz="3100" dirty="0"/>
          </a:p>
        </p:txBody>
      </p:sp>
      <p:sp>
        <p:nvSpPr>
          <p:cNvPr id="7" name="Text 5"/>
          <p:cNvSpPr/>
          <p:nvPr/>
        </p:nvSpPr>
        <p:spPr>
          <a:xfrm>
            <a:off x="548640" y="1655064"/>
            <a:ext cx="10972800" cy="384048"/>
          </a:xfrm>
          <a:prstGeom prst="rect">
            <a:avLst/>
          </a:prstGeom>
          <a:noFill/>
          <a:ln/>
        </p:spPr>
        <p:txBody>
          <a:bodyPr wrap="square" lIns="0" tIns="0" rIns="0" bIns="0" rtlCol="0" anchor="ctr"/>
          <a:lstStyle/>
          <a:p>
            <a:pPr indent="0" marL="0">
              <a:buNone/>
            </a:pPr>
            <a:r>
              <a:rPr lang="en-US" sz="1300" dirty="0">
                <a:solidFill>
                  <a:srgbClr val="788271"/>
                </a:solidFill>
                <a:latin typeface="Arial" pitchFamily="34" charset="0"/>
                <a:ea typeface="Arial" pitchFamily="34" charset="-122"/>
                <a:cs typeface="Arial" pitchFamily="34" charset="-120"/>
              </a:rPr>
              <a:t>Keep market movement, state transformation and cash settlement visually distinct.</a:t>
            </a:r>
            <a:endParaRPr lang="en-US" sz="1300" dirty="0"/>
          </a:p>
        </p:txBody>
      </p:sp>
      <p:sp>
        <p:nvSpPr>
          <p:cNvPr id="8" name="Shape 6"/>
          <p:cNvSpPr/>
          <p:nvPr/>
        </p:nvSpPr>
        <p:spPr>
          <a:xfrm>
            <a:off x="530352" y="6455664"/>
            <a:ext cx="11109960" cy="0"/>
          </a:xfrm>
          <a:prstGeom prst="line">
            <a:avLst/>
          </a:prstGeom>
          <a:noFill/>
          <a:ln w="10160">
            <a:solidFill>
              <a:srgbClr val="E1E6DA"/>
            </a:solidFill>
            <a:prstDash val="solid"/>
          </a:ln>
        </p:spPr>
      </p:sp>
      <p:sp>
        <p:nvSpPr>
          <p:cNvPr id="9" name="Text 7"/>
          <p:cNvSpPr/>
          <p:nvPr/>
        </p:nvSpPr>
        <p:spPr>
          <a:xfrm>
            <a:off x="548640" y="6556248"/>
            <a:ext cx="10287000" cy="146304"/>
          </a:xfrm>
          <a:prstGeom prst="rect">
            <a:avLst/>
          </a:prstGeom>
          <a:noFill/>
          <a:ln/>
        </p:spPr>
        <p:txBody>
          <a:bodyPr wrap="square" lIns="0" tIns="0" rIns="0" bIns="0" rtlCol="0" anchor="ctr"/>
          <a:lstStyle/>
          <a:p>
            <a:pPr indent="0" marL="0">
              <a:buNone/>
            </a:pPr>
            <a:r>
              <a:rPr lang="en-US" sz="700" dirty="0">
                <a:solidFill>
                  <a:srgbClr val="788271"/>
                </a:solidFill>
                <a:latin typeface="Arial" pitchFamily="34" charset="0"/>
                <a:ea typeface="Arial" pitchFamily="34" charset="-122"/>
                <a:cs typeface="Arial" pitchFamily="34" charset="-120"/>
              </a:rPr>
              <a:t>Synthetic research illustration • Not historical performance • Model v1.0</a:t>
            </a:r>
            <a:endParaRPr lang="en-US" sz="700" dirty="0"/>
          </a:p>
        </p:txBody>
      </p:sp>
      <p:sp>
        <p:nvSpPr>
          <p:cNvPr id="10" name="Text 8"/>
          <p:cNvSpPr/>
          <p:nvPr/>
        </p:nvSpPr>
        <p:spPr>
          <a:xfrm>
            <a:off x="11091672" y="6547104"/>
            <a:ext cx="539496" cy="164592"/>
          </a:xfrm>
          <a:prstGeom prst="rect">
            <a:avLst/>
          </a:prstGeom>
          <a:noFill/>
          <a:ln/>
        </p:spPr>
        <p:txBody>
          <a:bodyPr wrap="square" lIns="0" tIns="0" rIns="0" bIns="0" rtlCol="0" anchor="ctr"/>
          <a:lstStyle/>
          <a:p>
            <a:pPr algn="r" indent="0" marL="0">
              <a:buNone/>
            </a:pPr>
            <a:r>
              <a:rPr lang="en-US" sz="900" dirty="0">
                <a:solidFill>
                  <a:srgbClr val="788271"/>
                </a:solidFill>
                <a:latin typeface="Arial" pitchFamily="34" charset="0"/>
                <a:ea typeface="Arial" pitchFamily="34" charset="-122"/>
                <a:cs typeface="Arial" pitchFamily="34" charset="-120"/>
              </a:rPr>
              <a:t>03</a:t>
            </a:r>
            <a:endParaRPr lang="en-US" sz="900" dirty="0"/>
          </a:p>
        </p:txBody>
      </p:sp>
      <p:sp>
        <p:nvSpPr>
          <p:cNvPr id="11" name="Shape 9"/>
          <p:cNvSpPr/>
          <p:nvPr/>
        </p:nvSpPr>
        <p:spPr>
          <a:xfrm>
            <a:off x="594360" y="2212848"/>
            <a:ext cx="6711696" cy="3803904"/>
          </a:xfrm>
          <a:prstGeom prst="roundRect">
            <a:avLst>
              <a:gd name="adj" fmla="val 2404"/>
            </a:avLst>
          </a:prstGeom>
          <a:solidFill>
            <a:srgbClr val="FFFFFF"/>
          </a:solidFill>
          <a:ln w="7620">
            <a:solidFill>
              <a:srgbClr val="E1E6DA"/>
            </a:solidFill>
            <a:prstDash val="solid"/>
          </a:ln>
        </p:spPr>
      </p:sp>
      <p:pic>
        <p:nvPicPr>
          <p:cNvPr id="12" name="Image 0" descr="/mnt/data/nbc_geometry_lab/tools/presentation_assets/jump_15.png">    </p:cNvPr>
          <p:cNvPicPr>
            <a:picLocks noChangeAspect="1"/>
          </p:cNvPicPr>
          <p:nvPr/>
        </p:nvPicPr>
        <p:blipFill>
          <a:blip r:embed="rId1"/>
          <a:stretch>
            <a:fillRect/>
          </a:stretch>
        </p:blipFill>
        <p:spPr>
          <a:xfrm>
            <a:off x="1463040" y="2249424"/>
            <a:ext cx="4974336" cy="3730752"/>
          </a:xfrm>
          <a:prstGeom prst="rect">
            <a:avLst/>
          </a:prstGeom>
        </p:spPr>
      </p:pic>
      <p:sp>
        <p:nvSpPr>
          <p:cNvPr id="13" name="Text 10"/>
          <p:cNvSpPr/>
          <p:nvPr/>
        </p:nvSpPr>
        <p:spPr>
          <a:xfrm>
            <a:off x="7680960" y="2414016"/>
            <a:ext cx="3749040" cy="182880"/>
          </a:xfrm>
          <a:prstGeom prst="rect">
            <a:avLst/>
          </a:prstGeom>
          <a:noFill/>
          <a:ln/>
        </p:spPr>
        <p:txBody>
          <a:bodyPr wrap="square" lIns="0" tIns="0" rIns="0" bIns="0" rtlCol="0" anchor="ctr"/>
          <a:lstStyle/>
          <a:p>
            <a:pPr indent="0" marL="0">
              <a:buNone/>
            </a:pPr>
            <a:r>
              <a:rPr lang="en-US" sz="1000" b="1" dirty="0">
                <a:solidFill>
                  <a:srgbClr val="171B20"/>
                </a:solidFill>
                <a:latin typeface="Arial" pitchFamily="34" charset="0"/>
                <a:ea typeface="Arial" pitchFamily="34" charset="-122"/>
                <a:cs typeface="Arial" pitchFamily="34" charset="-120"/>
              </a:rPr>
              <a:t>MARKET POINT</a:t>
            </a:r>
            <a:endParaRPr lang="en-US" sz="1000" dirty="0"/>
          </a:p>
        </p:txBody>
      </p:sp>
      <p:sp>
        <p:nvSpPr>
          <p:cNvPr id="14" name="Text 11"/>
          <p:cNvSpPr/>
          <p:nvPr/>
        </p:nvSpPr>
        <p:spPr>
          <a:xfrm>
            <a:off x="7680960" y="2688336"/>
            <a:ext cx="3749040" cy="365760"/>
          </a:xfrm>
          <a:prstGeom prst="rect">
            <a:avLst/>
          </a:prstGeom>
          <a:noFill/>
          <a:ln/>
        </p:spPr>
        <p:txBody>
          <a:bodyPr wrap="square" lIns="0" tIns="0" rIns="0" bIns="0" rtlCol="0" anchor="ctr"/>
          <a:lstStyle/>
          <a:p>
            <a:pPr indent="0" marL="0">
              <a:buNone/>
            </a:pPr>
            <a:r>
              <a:rPr lang="en-US" sz="1400" dirty="0">
                <a:solidFill>
                  <a:srgbClr val="171B20"/>
                </a:solidFill>
                <a:latin typeface="Arial" pitchFamily="34" charset="0"/>
                <a:ea typeface="Arial" pitchFamily="34" charset="-122"/>
                <a:cs typeface="Arial" pitchFamily="34" charset="-120"/>
              </a:rPr>
              <a:t>Yellow point: p(t) in price space.</a:t>
            </a:r>
            <a:endParaRPr lang="en-US" sz="1400" dirty="0"/>
          </a:p>
        </p:txBody>
      </p:sp>
      <p:sp>
        <p:nvSpPr>
          <p:cNvPr id="15" name="Text 12"/>
          <p:cNvSpPr/>
          <p:nvPr/>
        </p:nvSpPr>
        <p:spPr>
          <a:xfrm>
            <a:off x="7680960" y="3108960"/>
            <a:ext cx="3749040" cy="182880"/>
          </a:xfrm>
          <a:prstGeom prst="rect">
            <a:avLst/>
          </a:prstGeom>
          <a:noFill/>
          <a:ln/>
        </p:spPr>
        <p:txBody>
          <a:bodyPr wrap="square" lIns="0" tIns="0" rIns="0" bIns="0" rtlCol="0" anchor="ctr"/>
          <a:lstStyle/>
          <a:p>
            <a:pPr indent="0" marL="0">
              <a:buNone/>
            </a:pPr>
            <a:r>
              <a:rPr lang="en-US" sz="1000" b="1" dirty="0">
                <a:solidFill>
                  <a:srgbClr val="788271"/>
                </a:solidFill>
                <a:latin typeface="Arial" pitchFamily="34" charset="0"/>
                <a:ea typeface="Arial" pitchFamily="34" charset="-122"/>
                <a:cs typeface="Arial" pitchFamily="34" charset="-120"/>
              </a:rPr>
              <a:t>DOMAIN</a:t>
            </a:r>
            <a:endParaRPr lang="en-US" sz="1000" dirty="0"/>
          </a:p>
        </p:txBody>
      </p:sp>
      <p:sp>
        <p:nvSpPr>
          <p:cNvPr id="16" name="Text 13"/>
          <p:cNvSpPr/>
          <p:nvPr/>
        </p:nvSpPr>
        <p:spPr>
          <a:xfrm>
            <a:off x="7680960" y="3383280"/>
            <a:ext cx="3749040" cy="365760"/>
          </a:xfrm>
          <a:prstGeom prst="rect">
            <a:avLst/>
          </a:prstGeom>
          <a:noFill/>
          <a:ln/>
        </p:spPr>
        <p:txBody>
          <a:bodyPr wrap="square" lIns="0" tIns="0" rIns="0" bIns="0" rtlCol="0" anchor="ctr"/>
          <a:lstStyle/>
          <a:p>
            <a:pPr indent="0" marL="0">
              <a:buNone/>
            </a:pPr>
            <a:r>
              <a:rPr lang="en-US" sz="1400" dirty="0">
                <a:solidFill>
                  <a:srgbClr val="171B20"/>
                </a:solidFill>
                <a:latin typeface="Arial" pitchFamily="34" charset="0"/>
                <a:ea typeface="Arial" pitchFamily="34" charset="-122"/>
                <a:cs typeface="Arial" pitchFamily="34" charset="-120"/>
              </a:rPr>
              <a:t>Coral volume: E &lt; 0.</a:t>
            </a:r>
            <a:endParaRPr lang="en-US" sz="1400" dirty="0"/>
          </a:p>
        </p:txBody>
      </p:sp>
      <p:sp>
        <p:nvSpPr>
          <p:cNvPr id="17" name="Text 14"/>
          <p:cNvSpPr/>
          <p:nvPr/>
        </p:nvSpPr>
        <p:spPr>
          <a:xfrm>
            <a:off x="7680960" y="3803904"/>
            <a:ext cx="3749040" cy="182880"/>
          </a:xfrm>
          <a:prstGeom prst="rect">
            <a:avLst/>
          </a:prstGeom>
          <a:noFill/>
          <a:ln/>
        </p:spPr>
        <p:txBody>
          <a:bodyPr wrap="square" lIns="0" tIns="0" rIns="0" bIns="0" rtlCol="0" anchor="ctr"/>
          <a:lstStyle/>
          <a:p>
            <a:pPr indent="0" marL="0">
              <a:buNone/>
            </a:pPr>
            <a:r>
              <a:rPr lang="en-US" sz="1000" b="1" dirty="0">
                <a:solidFill>
                  <a:srgbClr val="CC6271"/>
                </a:solidFill>
                <a:latin typeface="Arial" pitchFamily="34" charset="0"/>
                <a:ea typeface="Arial" pitchFamily="34" charset="-122"/>
                <a:cs typeface="Arial" pitchFamily="34" charset="-120"/>
              </a:rPr>
              <a:t>FRONTIER</a:t>
            </a:r>
            <a:endParaRPr lang="en-US" sz="1000" dirty="0"/>
          </a:p>
        </p:txBody>
      </p:sp>
      <p:sp>
        <p:nvSpPr>
          <p:cNvPr id="18" name="Text 15"/>
          <p:cNvSpPr/>
          <p:nvPr/>
        </p:nvSpPr>
        <p:spPr>
          <a:xfrm>
            <a:off x="7680960" y="4078224"/>
            <a:ext cx="3749040" cy="365760"/>
          </a:xfrm>
          <a:prstGeom prst="rect">
            <a:avLst/>
          </a:prstGeom>
          <a:noFill/>
          <a:ln/>
        </p:spPr>
        <p:txBody>
          <a:bodyPr wrap="square" lIns="0" tIns="0" rIns="0" bIns="0" rtlCol="0" anchor="ctr"/>
          <a:lstStyle/>
          <a:p>
            <a:pPr indent="0" marL="0">
              <a:buNone/>
            </a:pPr>
            <a:r>
              <a:rPr lang="en-US" sz="1400" dirty="0">
                <a:solidFill>
                  <a:srgbClr val="171B20"/>
                </a:solidFill>
                <a:latin typeface="Arial" pitchFamily="34" charset="0"/>
                <a:ea typeface="Arial" pitchFamily="34" charset="-122"/>
                <a:cs typeface="Arial" pitchFamily="34" charset="-120"/>
              </a:rPr>
              <a:t>Coral plane: E = 0.</a:t>
            </a:r>
            <a:endParaRPr lang="en-US" sz="1400" dirty="0"/>
          </a:p>
        </p:txBody>
      </p:sp>
      <p:sp>
        <p:nvSpPr>
          <p:cNvPr id="19" name="Text 16"/>
          <p:cNvSpPr/>
          <p:nvPr/>
        </p:nvSpPr>
        <p:spPr>
          <a:xfrm>
            <a:off x="7680960" y="4498848"/>
            <a:ext cx="3749040" cy="182880"/>
          </a:xfrm>
          <a:prstGeom prst="rect">
            <a:avLst/>
          </a:prstGeom>
          <a:noFill/>
          <a:ln/>
        </p:spPr>
        <p:txBody>
          <a:bodyPr wrap="square" lIns="0" tIns="0" rIns="0" bIns="0" rtlCol="0" anchor="ctr"/>
          <a:lstStyle/>
          <a:p>
            <a:pPr indent="0" marL="0">
              <a:buNone/>
            </a:pPr>
            <a:r>
              <a:rPr lang="en-US" sz="1000" b="1" dirty="0">
                <a:solidFill>
                  <a:srgbClr val="788271"/>
                </a:solidFill>
                <a:latin typeface="Arial" pitchFamily="34" charset="0"/>
                <a:ea typeface="Arial" pitchFamily="34" charset="-122"/>
                <a:cs typeface="Arial" pitchFamily="34" charset="-120"/>
              </a:rPr>
              <a:t>ORIGINAL STATE</a:t>
            </a:r>
            <a:endParaRPr lang="en-US" sz="1000" dirty="0"/>
          </a:p>
        </p:txBody>
      </p:sp>
      <p:sp>
        <p:nvSpPr>
          <p:cNvPr id="20" name="Text 17"/>
          <p:cNvSpPr/>
          <p:nvPr/>
        </p:nvSpPr>
        <p:spPr>
          <a:xfrm>
            <a:off x="7680960" y="4773168"/>
            <a:ext cx="3749040" cy="365760"/>
          </a:xfrm>
          <a:prstGeom prst="rect">
            <a:avLst/>
          </a:prstGeom>
          <a:noFill/>
          <a:ln/>
        </p:spPr>
        <p:txBody>
          <a:bodyPr wrap="square" lIns="0" tIns="0" rIns="0" bIns="0" rtlCol="0" anchor="ctr"/>
          <a:lstStyle/>
          <a:p>
            <a:pPr indent="0" marL="0">
              <a:buNone/>
            </a:pPr>
            <a:r>
              <a:rPr lang="en-US" sz="1400" dirty="0">
                <a:solidFill>
                  <a:srgbClr val="171B20"/>
                </a:solidFill>
                <a:latin typeface="Arial" pitchFamily="34" charset="0"/>
                <a:ea typeface="Arial" pitchFamily="34" charset="-122"/>
                <a:cs typeface="Arial" pitchFamily="34" charset="-120"/>
              </a:rPr>
              <a:t>Grey outline: initial geometry.</a:t>
            </a:r>
            <a:endParaRPr lang="en-US" sz="1400" dirty="0"/>
          </a:p>
        </p:txBody>
      </p:sp>
      <p:sp>
        <p:nvSpPr>
          <p:cNvPr id="21" name="Text 18"/>
          <p:cNvSpPr/>
          <p:nvPr/>
        </p:nvSpPr>
        <p:spPr>
          <a:xfrm>
            <a:off x="7680960" y="5193792"/>
            <a:ext cx="3749040" cy="182880"/>
          </a:xfrm>
          <a:prstGeom prst="rect">
            <a:avLst/>
          </a:prstGeom>
          <a:noFill/>
          <a:ln/>
        </p:spPr>
        <p:txBody>
          <a:bodyPr wrap="square" lIns="0" tIns="0" rIns="0" bIns="0" rtlCol="0" anchor="ctr"/>
          <a:lstStyle/>
          <a:p>
            <a:pPr indent="0" marL="0">
              <a:buNone/>
            </a:pPr>
            <a:r>
              <a:rPr lang="en-US" sz="1000" b="1" dirty="0">
                <a:solidFill>
                  <a:srgbClr val="788271"/>
                </a:solidFill>
                <a:latin typeface="Arial" pitchFamily="34" charset="0"/>
                <a:ea typeface="Arial" pitchFamily="34" charset="-122"/>
                <a:cs typeface="Arial" pitchFamily="34" charset="-120"/>
              </a:rPr>
              <a:t>AFTER CLOSE</a:t>
            </a:r>
            <a:endParaRPr lang="en-US" sz="1000" dirty="0"/>
          </a:p>
        </p:txBody>
      </p:sp>
      <p:sp>
        <p:nvSpPr>
          <p:cNvPr id="22" name="Text 19"/>
          <p:cNvSpPr/>
          <p:nvPr/>
        </p:nvSpPr>
        <p:spPr>
          <a:xfrm>
            <a:off x="7680960" y="5468112"/>
            <a:ext cx="3749040" cy="365760"/>
          </a:xfrm>
          <a:prstGeom prst="rect">
            <a:avLst/>
          </a:prstGeom>
          <a:noFill/>
          <a:ln/>
        </p:spPr>
        <p:txBody>
          <a:bodyPr wrap="square" lIns="0" tIns="0" rIns="0" bIns="0" rtlCol="0" anchor="ctr"/>
          <a:lstStyle/>
          <a:p>
            <a:pPr indent="0" marL="0">
              <a:buNone/>
            </a:pPr>
            <a:r>
              <a:rPr lang="en-US" sz="1400" dirty="0">
                <a:solidFill>
                  <a:srgbClr val="171B20"/>
                </a:solidFill>
                <a:latin typeface="Arial" pitchFamily="34" charset="0"/>
                <a:ea typeface="Arial" pitchFamily="34" charset="-122"/>
                <a:cs typeface="Arial" pitchFamily="34" charset="-120"/>
              </a:rPr>
              <a:t>Frozen geometry is explicitly labeled.</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5F6F2"/>
        </a:solidFill>
      </p:bgPr>
    </p:bg>
    <p:spTree>
      <p:nvGrpSpPr>
        <p:cNvPr id="1" name=""/>
        <p:cNvGrpSpPr/>
        <p:nvPr/>
      </p:nvGrpSpPr>
      <p:grpSpPr>
        <a:xfrm>
          <a:off x="0" y="0"/>
          <a:ext cx="0" cy="0"/>
          <a:chOff x="0" y="0"/>
          <a:chExt cx="0" cy="0"/>
        </a:xfrm>
      </p:grpSpPr>
      <p:sp>
        <p:nvSpPr>
          <p:cNvPr id="2" name="Shape 0"/>
          <p:cNvSpPr/>
          <p:nvPr/>
        </p:nvSpPr>
        <p:spPr>
          <a:xfrm>
            <a:off x="457200" y="246888"/>
            <a:ext cx="292608" cy="292608"/>
          </a:xfrm>
          <a:prstGeom prst="roundRect">
            <a:avLst>
              <a:gd name="adj" fmla="val 25000"/>
            </a:avLst>
          </a:prstGeom>
          <a:solidFill>
            <a:srgbClr val="FFDF00"/>
          </a:solidFill>
          <a:ln w="7620">
            <a:solidFill>
              <a:srgbClr val="FFDF00"/>
            </a:solidFill>
            <a:prstDash val="solid"/>
          </a:ln>
        </p:spPr>
      </p:sp>
      <p:sp>
        <p:nvSpPr>
          <p:cNvPr id="3" name="Text 1"/>
          <p:cNvSpPr/>
          <p:nvPr/>
        </p:nvSpPr>
        <p:spPr>
          <a:xfrm>
            <a:off x="532181" y="285293"/>
            <a:ext cx="164592" cy="182880"/>
          </a:xfrm>
          <a:prstGeom prst="rect">
            <a:avLst/>
          </a:prstGeom>
          <a:noFill/>
          <a:ln/>
        </p:spPr>
        <p:txBody>
          <a:bodyPr wrap="square" lIns="0" tIns="0" rIns="0" bIns="0" rtlCol="0" anchor="ctr"/>
          <a:lstStyle/>
          <a:p>
            <a:pPr indent="0" marL="0">
              <a:buNone/>
            </a:pPr>
            <a:r>
              <a:rPr lang="en-US" sz="1200" b="1" dirty="0">
                <a:solidFill>
                  <a:srgbClr val="171B20"/>
                </a:solidFill>
                <a:latin typeface="Arial" pitchFamily="34" charset="0"/>
                <a:ea typeface="Arial" pitchFamily="34" charset="-122"/>
                <a:cs typeface="Arial" pitchFamily="34" charset="-120"/>
              </a:rPr>
              <a:t>N</a:t>
            </a:r>
            <a:endParaRPr lang="en-US" sz="1200" dirty="0"/>
          </a:p>
        </p:txBody>
      </p:sp>
      <p:sp>
        <p:nvSpPr>
          <p:cNvPr id="4" name="Text 2"/>
          <p:cNvSpPr/>
          <p:nvPr/>
        </p:nvSpPr>
        <p:spPr>
          <a:xfrm>
            <a:off x="877824" y="283464"/>
            <a:ext cx="3657600" cy="182880"/>
          </a:xfrm>
          <a:prstGeom prst="rect">
            <a:avLst/>
          </a:prstGeom>
          <a:noFill/>
          <a:ln/>
        </p:spPr>
        <p:txBody>
          <a:bodyPr wrap="square" lIns="0" tIns="0" rIns="0" bIns="0" rtlCol="0" anchor="ctr"/>
          <a:lstStyle/>
          <a:p>
            <a:pPr indent="0" marL="0">
              <a:buNone/>
            </a:pPr>
            <a:r>
              <a:rPr lang="en-US" sz="1000" b="1" spc="80" kern="0" dirty="0">
                <a:solidFill>
                  <a:srgbClr val="171B20"/>
                </a:solidFill>
                <a:latin typeface="Arial" pitchFamily="34" charset="0"/>
                <a:ea typeface="Arial" pitchFamily="34" charset="-122"/>
                <a:cs typeface="Arial" pitchFamily="34" charset="-120"/>
              </a:rPr>
              <a:t>NBC / GEOMETRY LAB</a:t>
            </a:r>
            <a:endParaRPr lang="en-US" sz="1000" dirty="0"/>
          </a:p>
        </p:txBody>
      </p:sp>
      <p:sp>
        <p:nvSpPr>
          <p:cNvPr id="5" name="Text 3"/>
          <p:cNvSpPr/>
          <p:nvPr/>
        </p:nvSpPr>
        <p:spPr>
          <a:xfrm>
            <a:off x="7498080" y="283464"/>
            <a:ext cx="4160520" cy="182880"/>
          </a:xfrm>
          <a:prstGeom prst="rect">
            <a:avLst/>
          </a:prstGeom>
          <a:noFill/>
          <a:ln/>
        </p:spPr>
        <p:txBody>
          <a:bodyPr wrap="square" lIns="0" tIns="0" rIns="0" bIns="0" rtlCol="0" anchor="ctr"/>
          <a:lstStyle/>
          <a:p>
            <a:pPr algn="r" indent="0" marL="0">
              <a:buNone/>
            </a:pPr>
            <a:r>
              <a:rPr lang="en-US" sz="900" spc="70" kern="0" dirty="0">
                <a:solidFill>
                  <a:srgbClr val="788271"/>
                </a:solidFill>
                <a:latin typeface="Arial" pitchFamily="34" charset="0"/>
                <a:ea typeface="Arial" pitchFamily="34" charset="-122"/>
                <a:cs typeface="Arial" pitchFamily="34" charset="-120"/>
              </a:rPr>
              <a:t>01 / FOUNDATIONS</a:t>
            </a:r>
            <a:endParaRPr lang="en-US" sz="900" dirty="0"/>
          </a:p>
        </p:txBody>
      </p:sp>
      <p:sp>
        <p:nvSpPr>
          <p:cNvPr id="6" name="Text 4"/>
          <p:cNvSpPr/>
          <p:nvPr/>
        </p:nvSpPr>
        <p:spPr>
          <a:xfrm>
            <a:off x="530352" y="859536"/>
            <a:ext cx="11064240" cy="786384"/>
          </a:xfrm>
          <a:prstGeom prst="rect">
            <a:avLst/>
          </a:prstGeom>
          <a:noFill/>
          <a:ln/>
        </p:spPr>
        <p:txBody>
          <a:bodyPr wrap="square" lIns="0" tIns="0" rIns="0" bIns="0" rtlCol="0" anchor="ctr"/>
          <a:lstStyle/>
          <a:p>
            <a:pPr indent="0" marL="0">
              <a:buNone/>
            </a:pPr>
            <a:r>
              <a:rPr lang="en-US" sz="3100" b="1" dirty="0">
                <a:solidFill>
                  <a:srgbClr val="171B20"/>
                </a:solidFill>
                <a:latin typeface="Arial" pitchFamily="34" charset="0"/>
                <a:ea typeface="Arial" pitchFamily="34" charset="-122"/>
                <a:cs typeface="Arial" pitchFamily="34" charset="-120"/>
              </a:rPr>
              <a:t>Cash and the signed position vector are the controls.</a:t>
            </a:r>
            <a:endParaRPr lang="en-US" sz="3100" dirty="0"/>
          </a:p>
        </p:txBody>
      </p:sp>
      <p:sp>
        <p:nvSpPr>
          <p:cNvPr id="7" name="Text 5"/>
          <p:cNvSpPr/>
          <p:nvPr/>
        </p:nvSpPr>
        <p:spPr>
          <a:xfrm>
            <a:off x="548640" y="1655064"/>
            <a:ext cx="10972800" cy="384048"/>
          </a:xfrm>
          <a:prstGeom prst="rect">
            <a:avLst/>
          </a:prstGeom>
          <a:noFill/>
          <a:ln/>
        </p:spPr>
        <p:txBody>
          <a:bodyPr wrap="square" lIns="0" tIns="0" rIns="0" bIns="0" rtlCol="0" anchor="ctr"/>
          <a:lstStyle/>
          <a:p>
            <a:pPr indent="0" marL="0">
              <a:buNone/>
            </a:pPr>
            <a:r>
              <a:rPr lang="en-US" sz="1300" dirty="0">
                <a:solidFill>
                  <a:srgbClr val="788271"/>
                </a:solidFill>
                <a:latin typeface="Arial" pitchFamily="34" charset="0"/>
                <a:ea typeface="Arial" pitchFamily="34" charset="-122"/>
                <a:cs typeface="Arial" pitchFamily="34" charset="-120"/>
              </a:rPr>
              <a:t>Equity, used margin and free margin are computed state indicators.</a:t>
            </a:r>
            <a:endParaRPr lang="en-US" sz="1300" dirty="0"/>
          </a:p>
        </p:txBody>
      </p:sp>
      <p:sp>
        <p:nvSpPr>
          <p:cNvPr id="8" name="Shape 6"/>
          <p:cNvSpPr/>
          <p:nvPr/>
        </p:nvSpPr>
        <p:spPr>
          <a:xfrm>
            <a:off x="530352" y="6455664"/>
            <a:ext cx="11109960" cy="0"/>
          </a:xfrm>
          <a:prstGeom prst="line">
            <a:avLst/>
          </a:prstGeom>
          <a:noFill/>
          <a:ln w="10160">
            <a:solidFill>
              <a:srgbClr val="E1E6DA"/>
            </a:solidFill>
            <a:prstDash val="solid"/>
          </a:ln>
        </p:spPr>
      </p:sp>
      <p:sp>
        <p:nvSpPr>
          <p:cNvPr id="9" name="Text 7"/>
          <p:cNvSpPr/>
          <p:nvPr/>
        </p:nvSpPr>
        <p:spPr>
          <a:xfrm>
            <a:off x="548640" y="6556248"/>
            <a:ext cx="10287000" cy="146304"/>
          </a:xfrm>
          <a:prstGeom prst="rect">
            <a:avLst/>
          </a:prstGeom>
          <a:noFill/>
          <a:ln/>
        </p:spPr>
        <p:txBody>
          <a:bodyPr wrap="square" lIns="0" tIns="0" rIns="0" bIns="0" rtlCol="0" anchor="ctr"/>
          <a:lstStyle/>
          <a:p>
            <a:pPr indent="0" marL="0">
              <a:buNone/>
            </a:pPr>
            <a:r>
              <a:rPr lang="en-US" sz="700" dirty="0">
                <a:solidFill>
                  <a:srgbClr val="788271"/>
                </a:solidFill>
                <a:latin typeface="Arial" pitchFamily="34" charset="0"/>
                <a:ea typeface="Arial" pitchFamily="34" charset="-122"/>
                <a:cs typeface="Arial" pitchFamily="34" charset="-120"/>
              </a:rPr>
              <a:t>Synthetic research illustration • Not historical performance • Model v1.0</a:t>
            </a:r>
            <a:endParaRPr lang="en-US" sz="700" dirty="0"/>
          </a:p>
        </p:txBody>
      </p:sp>
      <p:sp>
        <p:nvSpPr>
          <p:cNvPr id="10" name="Text 8"/>
          <p:cNvSpPr/>
          <p:nvPr/>
        </p:nvSpPr>
        <p:spPr>
          <a:xfrm>
            <a:off x="11091672" y="6547104"/>
            <a:ext cx="539496" cy="164592"/>
          </a:xfrm>
          <a:prstGeom prst="rect">
            <a:avLst/>
          </a:prstGeom>
          <a:noFill/>
          <a:ln/>
        </p:spPr>
        <p:txBody>
          <a:bodyPr wrap="square" lIns="0" tIns="0" rIns="0" bIns="0" rtlCol="0" anchor="ctr"/>
          <a:lstStyle/>
          <a:p>
            <a:pPr algn="r" indent="0" marL="0">
              <a:buNone/>
            </a:pPr>
            <a:r>
              <a:rPr lang="en-US" sz="900" dirty="0">
                <a:solidFill>
                  <a:srgbClr val="788271"/>
                </a:solidFill>
                <a:latin typeface="Arial" pitchFamily="34" charset="0"/>
                <a:ea typeface="Arial" pitchFamily="34" charset="-122"/>
                <a:cs typeface="Arial" pitchFamily="34" charset="-120"/>
              </a:rPr>
              <a:t>04</a:t>
            </a:r>
            <a:endParaRPr lang="en-US" sz="900" dirty="0"/>
          </a:p>
        </p:txBody>
      </p:sp>
      <p:sp>
        <p:nvSpPr>
          <p:cNvPr id="11" name="Shape 9"/>
          <p:cNvSpPr/>
          <p:nvPr/>
        </p:nvSpPr>
        <p:spPr>
          <a:xfrm>
            <a:off x="603504" y="2276856"/>
            <a:ext cx="6473952" cy="1005840"/>
          </a:xfrm>
          <a:prstGeom prst="roundRect">
            <a:avLst>
              <a:gd name="adj" fmla="val 7273"/>
            </a:avLst>
          </a:prstGeom>
          <a:solidFill>
            <a:srgbClr val="171B20"/>
          </a:solidFill>
          <a:ln w="7620">
            <a:solidFill>
              <a:srgbClr val="171B20"/>
            </a:solidFill>
            <a:prstDash val="solid"/>
          </a:ln>
        </p:spPr>
      </p:sp>
      <p:sp>
        <p:nvSpPr>
          <p:cNvPr id="12" name="Text 10"/>
          <p:cNvSpPr/>
          <p:nvPr/>
        </p:nvSpPr>
        <p:spPr>
          <a:xfrm>
            <a:off x="813816" y="2478024"/>
            <a:ext cx="6053328" cy="667512"/>
          </a:xfrm>
          <a:prstGeom prst="rect">
            <a:avLst/>
          </a:prstGeom>
          <a:noFill/>
          <a:ln/>
        </p:spPr>
        <p:txBody>
          <a:bodyPr wrap="square" lIns="0" tIns="0" rIns="0" bIns="0" rtlCol="0" anchor="ctr"/>
          <a:lstStyle/>
          <a:p>
            <a:pPr indent="0" marL="0">
              <a:buNone/>
            </a:pPr>
            <a:r>
              <a:rPr lang="en-US" sz="3200" b="1" dirty="0">
                <a:solidFill>
                  <a:srgbClr val="FFFFFF"/>
                </a:solidFill>
                <a:latin typeface="Arial" pitchFamily="34" charset="0"/>
                <a:ea typeface="Arial" pitchFamily="34" charset="-122"/>
                <a:cs typeface="Arial" pitchFamily="34" charset="-120"/>
              </a:rPr>
              <a:t>uₜ = ( Dₜ , Wₜ , Δvₜ )</a:t>
            </a:r>
            <a:endParaRPr lang="en-US" sz="3200" dirty="0"/>
          </a:p>
        </p:txBody>
      </p:sp>
      <p:sp>
        <p:nvSpPr>
          <p:cNvPr id="13" name="Text 11"/>
          <p:cNvSpPr/>
          <p:nvPr/>
        </p:nvSpPr>
        <p:spPr>
          <a:xfrm>
            <a:off x="7498080" y="2386584"/>
            <a:ext cx="3794760" cy="1508760"/>
          </a:xfrm>
          <a:prstGeom prst="rect">
            <a:avLst/>
          </a:prstGeom>
          <a:noFill/>
          <a:ln/>
        </p:spPr>
        <p:txBody>
          <a:bodyPr wrap="square" lIns="0" tIns="0" rIns="0" bIns="0" rtlCol="0" anchor="ctr"/>
          <a:lstStyle/>
          <a:p>
            <a:pPr indent="0" marL="0">
              <a:buNone/>
            </a:pPr>
            <a:r>
              <a:rPr lang="en-US" sz="2400" dirty="0">
                <a:solidFill>
                  <a:srgbClr val="171B20"/>
                </a:solidFill>
                <a:latin typeface="Arial" pitchFamily="34" charset="0"/>
                <a:ea typeface="Arial" pitchFamily="34" charset="-122"/>
                <a:cs typeface="Arial" pitchFamily="34" charset="-120"/>
              </a:rPr>
              <a:t>vᵢ &gt; 0  →  long</a:t>
            </a:r>
            <a:endParaRPr lang="en-US" sz="2400" dirty="0"/>
          </a:p>
          <a:p>
            <a:pPr indent="0" marL="0">
              <a:buNone/>
            </a:pPr>
            <a:r>
              <a:rPr lang="en-US" sz="2400" dirty="0">
                <a:solidFill>
                  <a:srgbClr val="171B20"/>
                </a:solidFill>
                <a:latin typeface="Arial" pitchFamily="34" charset="0"/>
                <a:ea typeface="Arial" pitchFamily="34" charset="-122"/>
                <a:cs typeface="Arial" pitchFamily="34" charset="-120"/>
              </a:rPr>
              <a:t>vᵢ &lt; 0  →  short</a:t>
            </a:r>
            <a:endParaRPr lang="en-US" sz="2400" dirty="0"/>
          </a:p>
          <a:p>
            <a:pPr indent="0" marL="0">
              <a:buNone/>
            </a:pPr>
            <a:r>
              <a:rPr lang="en-US" sz="2400" dirty="0">
                <a:solidFill>
                  <a:srgbClr val="171B20"/>
                </a:solidFill>
                <a:latin typeface="Arial" pitchFamily="34" charset="0"/>
                <a:ea typeface="Arial" pitchFamily="34" charset="-122"/>
                <a:cs typeface="Arial" pitchFamily="34" charset="-120"/>
              </a:rPr>
              <a:t>vᵢ = 0  →  no net exposure</a:t>
            </a:r>
            <a:endParaRPr lang="en-US" sz="2400" dirty="0"/>
          </a:p>
        </p:txBody>
      </p:sp>
      <p:sp>
        <p:nvSpPr>
          <p:cNvPr id="14" name="Text 12"/>
          <p:cNvSpPr/>
          <p:nvPr/>
        </p:nvSpPr>
        <p:spPr>
          <a:xfrm>
            <a:off x="786384" y="3749040"/>
            <a:ext cx="10698480" cy="1143000"/>
          </a:xfrm>
          <a:prstGeom prst="rect">
            <a:avLst/>
          </a:prstGeom>
          <a:noFill/>
          <a:ln/>
        </p:spPr>
        <p:txBody>
          <a:bodyPr wrap="square" lIns="0" tIns="0" rIns="0" bIns="0" rtlCol="0" anchor="ctr"/>
          <a:lstStyle/>
          <a:p>
            <a:pPr indent="0" marL="0">
              <a:buNone/>
            </a:pPr>
            <a:r>
              <a:rPr lang="en-US" sz="2200" dirty="0">
                <a:solidFill>
                  <a:srgbClr val="788271"/>
                </a:solidFill>
                <a:latin typeface="Arial" pitchFamily="34" charset="0"/>
                <a:ea typeface="Arial" pitchFamily="34" charset="-122"/>
                <a:cs typeface="Arial" pitchFamily="34" charset="-120"/>
              </a:rPr>
              <a:t>Deposit or withdraw cash. Increase, reduce or reverse positions.</a:t>
            </a:r>
            <a:endParaRPr lang="en-US" sz="2200" dirty="0"/>
          </a:p>
          <a:p>
            <a:pPr indent="0" marL="0">
              <a:buNone/>
            </a:pPr>
            <a:r>
              <a:rPr lang="en-US" sz="2200" dirty="0">
                <a:solidFill>
                  <a:srgbClr val="788271"/>
                </a:solidFill>
                <a:latin typeface="Arial" pitchFamily="34" charset="0"/>
                <a:ea typeface="Arial" pitchFamily="34" charset="-122"/>
                <a:cs typeface="Arial" pitchFamily="34" charset="-120"/>
              </a:rPr>
              <a:t>Every action must be checked at its execution state.</a:t>
            </a:r>
            <a:endParaRPr lang="en-US" sz="2200" dirty="0"/>
          </a:p>
        </p:txBody>
      </p:sp>
      <p:sp>
        <p:nvSpPr>
          <p:cNvPr id="15" name="Shape 13"/>
          <p:cNvSpPr/>
          <p:nvPr/>
        </p:nvSpPr>
        <p:spPr>
          <a:xfrm>
            <a:off x="566928" y="5742432"/>
            <a:ext cx="11018520" cy="457200"/>
          </a:xfrm>
          <a:prstGeom prst="roundRect">
            <a:avLst>
              <a:gd name="adj" fmla="val 10000"/>
            </a:avLst>
          </a:prstGeom>
          <a:solidFill>
            <a:srgbClr val="FFDF00"/>
          </a:solidFill>
          <a:ln w="7620">
            <a:solidFill>
              <a:srgbClr val="FFDF00"/>
            </a:solidFill>
            <a:prstDash val="solid"/>
          </a:ln>
        </p:spPr>
      </p:sp>
      <p:sp>
        <p:nvSpPr>
          <p:cNvPr id="16" name="Text 14"/>
          <p:cNvSpPr/>
          <p:nvPr/>
        </p:nvSpPr>
        <p:spPr>
          <a:xfrm>
            <a:off x="758952" y="5852160"/>
            <a:ext cx="10634472" cy="265176"/>
          </a:xfrm>
          <a:prstGeom prst="rect">
            <a:avLst/>
          </a:prstGeom>
          <a:noFill/>
          <a:ln/>
        </p:spPr>
        <p:txBody>
          <a:bodyPr wrap="square" lIns="0" tIns="0" rIns="0" bIns="0" rtlCol="0" anchor="ctr"/>
          <a:lstStyle/>
          <a:p>
            <a:pPr indent="0" marL="0">
              <a:buNone/>
            </a:pPr>
            <a:r>
              <a:rPr lang="en-US" sz="1300" b="1" dirty="0">
                <a:solidFill>
                  <a:srgbClr val="171B20"/>
                </a:solidFill>
                <a:latin typeface="Arial" pitchFamily="34" charset="0"/>
                <a:ea typeface="Arial" pitchFamily="34" charset="-122"/>
                <a:cs typeface="Arial" pitchFamily="34" charset="-120"/>
              </a:rPr>
              <a:t>Buying can reduce a short. “Larger position” refers to |vᵢ|, not simply a larger signed number.</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5F6F2"/>
        </a:solidFill>
      </p:bgPr>
    </p:bg>
    <p:spTree>
      <p:nvGrpSpPr>
        <p:cNvPr id="1" name=""/>
        <p:cNvGrpSpPr/>
        <p:nvPr/>
      </p:nvGrpSpPr>
      <p:grpSpPr>
        <a:xfrm>
          <a:off x="0" y="0"/>
          <a:ext cx="0" cy="0"/>
          <a:chOff x="0" y="0"/>
          <a:chExt cx="0" cy="0"/>
        </a:xfrm>
      </p:grpSpPr>
      <p:sp>
        <p:nvSpPr>
          <p:cNvPr id="2" name="Shape 0"/>
          <p:cNvSpPr/>
          <p:nvPr/>
        </p:nvSpPr>
        <p:spPr>
          <a:xfrm>
            <a:off x="457200" y="246888"/>
            <a:ext cx="292608" cy="292608"/>
          </a:xfrm>
          <a:prstGeom prst="roundRect">
            <a:avLst>
              <a:gd name="adj" fmla="val 25000"/>
            </a:avLst>
          </a:prstGeom>
          <a:solidFill>
            <a:srgbClr val="FFDF00"/>
          </a:solidFill>
          <a:ln w="7620">
            <a:solidFill>
              <a:srgbClr val="FFDF00"/>
            </a:solidFill>
            <a:prstDash val="solid"/>
          </a:ln>
        </p:spPr>
      </p:sp>
      <p:sp>
        <p:nvSpPr>
          <p:cNvPr id="3" name="Text 1"/>
          <p:cNvSpPr/>
          <p:nvPr/>
        </p:nvSpPr>
        <p:spPr>
          <a:xfrm>
            <a:off x="532181" y="285293"/>
            <a:ext cx="164592" cy="182880"/>
          </a:xfrm>
          <a:prstGeom prst="rect">
            <a:avLst/>
          </a:prstGeom>
          <a:noFill/>
          <a:ln/>
        </p:spPr>
        <p:txBody>
          <a:bodyPr wrap="square" lIns="0" tIns="0" rIns="0" bIns="0" rtlCol="0" anchor="ctr"/>
          <a:lstStyle/>
          <a:p>
            <a:pPr indent="0" marL="0">
              <a:buNone/>
            </a:pPr>
            <a:r>
              <a:rPr lang="en-US" sz="1200" b="1" dirty="0">
                <a:solidFill>
                  <a:srgbClr val="171B20"/>
                </a:solidFill>
                <a:latin typeface="Arial" pitchFamily="34" charset="0"/>
                <a:ea typeface="Arial" pitchFamily="34" charset="-122"/>
                <a:cs typeface="Arial" pitchFamily="34" charset="-120"/>
              </a:rPr>
              <a:t>N</a:t>
            </a:r>
            <a:endParaRPr lang="en-US" sz="1200" dirty="0"/>
          </a:p>
        </p:txBody>
      </p:sp>
      <p:sp>
        <p:nvSpPr>
          <p:cNvPr id="4" name="Text 2"/>
          <p:cNvSpPr/>
          <p:nvPr/>
        </p:nvSpPr>
        <p:spPr>
          <a:xfrm>
            <a:off x="877824" y="283464"/>
            <a:ext cx="3657600" cy="182880"/>
          </a:xfrm>
          <a:prstGeom prst="rect">
            <a:avLst/>
          </a:prstGeom>
          <a:noFill/>
          <a:ln/>
        </p:spPr>
        <p:txBody>
          <a:bodyPr wrap="square" lIns="0" tIns="0" rIns="0" bIns="0" rtlCol="0" anchor="ctr"/>
          <a:lstStyle/>
          <a:p>
            <a:pPr indent="0" marL="0">
              <a:buNone/>
            </a:pPr>
            <a:r>
              <a:rPr lang="en-US" sz="1000" b="1" spc="80" kern="0" dirty="0">
                <a:solidFill>
                  <a:srgbClr val="171B20"/>
                </a:solidFill>
                <a:latin typeface="Arial" pitchFamily="34" charset="0"/>
                <a:ea typeface="Arial" pitchFamily="34" charset="-122"/>
                <a:cs typeface="Arial" pitchFamily="34" charset="-120"/>
              </a:rPr>
              <a:t>NBC / GEOMETRY LAB</a:t>
            </a:r>
            <a:endParaRPr lang="en-US" sz="1000" dirty="0"/>
          </a:p>
        </p:txBody>
      </p:sp>
      <p:sp>
        <p:nvSpPr>
          <p:cNvPr id="5" name="Text 3"/>
          <p:cNvSpPr/>
          <p:nvPr/>
        </p:nvSpPr>
        <p:spPr>
          <a:xfrm>
            <a:off x="7498080" y="283464"/>
            <a:ext cx="4160520" cy="182880"/>
          </a:xfrm>
          <a:prstGeom prst="rect">
            <a:avLst/>
          </a:prstGeom>
          <a:noFill/>
          <a:ln/>
        </p:spPr>
        <p:txBody>
          <a:bodyPr wrap="square" lIns="0" tIns="0" rIns="0" bIns="0" rtlCol="0" anchor="ctr"/>
          <a:lstStyle/>
          <a:p>
            <a:pPr algn="r" indent="0" marL="0">
              <a:buNone/>
            </a:pPr>
            <a:r>
              <a:rPr lang="en-US" sz="900" spc="70" kern="0" dirty="0">
                <a:solidFill>
                  <a:srgbClr val="788271"/>
                </a:solidFill>
                <a:latin typeface="Arial" pitchFamily="34" charset="0"/>
                <a:ea typeface="Arial" pitchFamily="34" charset="-122"/>
                <a:cs typeface="Arial" pitchFamily="34" charset="-120"/>
              </a:rPr>
              <a:t>01 / FOUNDATIONS</a:t>
            </a:r>
            <a:endParaRPr lang="en-US" sz="900" dirty="0"/>
          </a:p>
        </p:txBody>
      </p:sp>
      <p:sp>
        <p:nvSpPr>
          <p:cNvPr id="6" name="Text 4"/>
          <p:cNvSpPr/>
          <p:nvPr/>
        </p:nvSpPr>
        <p:spPr>
          <a:xfrm>
            <a:off x="530352" y="859536"/>
            <a:ext cx="11064240" cy="786384"/>
          </a:xfrm>
          <a:prstGeom prst="rect">
            <a:avLst/>
          </a:prstGeom>
          <a:noFill/>
          <a:ln/>
        </p:spPr>
        <p:txBody>
          <a:bodyPr wrap="square" lIns="0" tIns="0" rIns="0" bIns="0" rtlCol="0" anchor="ctr"/>
          <a:lstStyle/>
          <a:p>
            <a:pPr indent="0" marL="0">
              <a:buNone/>
            </a:pPr>
            <a:r>
              <a:rPr lang="en-US" sz="3100" b="1" dirty="0">
                <a:solidFill>
                  <a:srgbClr val="171B20"/>
                </a:solidFill>
                <a:latin typeface="Arial" pitchFamily="34" charset="0"/>
                <a:ea typeface="Arial" pitchFamily="34" charset="-122"/>
                <a:cs typeface="Arial" pitchFamily="34" charset="-120"/>
              </a:rPr>
              <a:t>Equity is an affine function of prices.</a:t>
            </a:r>
            <a:endParaRPr lang="en-US" sz="3100" dirty="0"/>
          </a:p>
        </p:txBody>
      </p:sp>
      <p:sp>
        <p:nvSpPr>
          <p:cNvPr id="7" name="Text 5"/>
          <p:cNvSpPr/>
          <p:nvPr/>
        </p:nvSpPr>
        <p:spPr>
          <a:xfrm>
            <a:off x="548640" y="1655064"/>
            <a:ext cx="10972800" cy="384048"/>
          </a:xfrm>
          <a:prstGeom prst="rect">
            <a:avLst/>
          </a:prstGeom>
          <a:noFill/>
          <a:ln/>
        </p:spPr>
        <p:txBody>
          <a:bodyPr wrap="square" lIns="0" tIns="0" rIns="0" bIns="0" rtlCol="0" anchor="ctr"/>
          <a:lstStyle/>
          <a:p>
            <a:pPr indent="0" marL="0">
              <a:buNone/>
            </a:pPr>
            <a:r>
              <a:rPr lang="en-US" sz="1300" dirty="0">
                <a:solidFill>
                  <a:srgbClr val="788271"/>
                </a:solidFill>
                <a:latin typeface="Arial" pitchFamily="34" charset="0"/>
                <a:ea typeface="Arial" pitchFamily="34" charset="-122"/>
                <a:cs typeface="Arial" pitchFamily="34" charset="-120"/>
              </a:rPr>
              <a:t>Baseline: linear USD contracts and explicit fixed conversion assumptions.</a:t>
            </a:r>
            <a:endParaRPr lang="en-US" sz="1300" dirty="0"/>
          </a:p>
        </p:txBody>
      </p:sp>
      <p:sp>
        <p:nvSpPr>
          <p:cNvPr id="8" name="Shape 6"/>
          <p:cNvSpPr/>
          <p:nvPr/>
        </p:nvSpPr>
        <p:spPr>
          <a:xfrm>
            <a:off x="530352" y="6455664"/>
            <a:ext cx="11109960" cy="0"/>
          </a:xfrm>
          <a:prstGeom prst="line">
            <a:avLst/>
          </a:prstGeom>
          <a:noFill/>
          <a:ln w="10160">
            <a:solidFill>
              <a:srgbClr val="E1E6DA"/>
            </a:solidFill>
            <a:prstDash val="solid"/>
          </a:ln>
        </p:spPr>
      </p:sp>
      <p:sp>
        <p:nvSpPr>
          <p:cNvPr id="9" name="Text 7"/>
          <p:cNvSpPr/>
          <p:nvPr/>
        </p:nvSpPr>
        <p:spPr>
          <a:xfrm>
            <a:off x="548640" y="6556248"/>
            <a:ext cx="10287000" cy="146304"/>
          </a:xfrm>
          <a:prstGeom prst="rect">
            <a:avLst/>
          </a:prstGeom>
          <a:noFill/>
          <a:ln/>
        </p:spPr>
        <p:txBody>
          <a:bodyPr wrap="square" lIns="0" tIns="0" rIns="0" bIns="0" rtlCol="0" anchor="ctr"/>
          <a:lstStyle/>
          <a:p>
            <a:pPr indent="0" marL="0">
              <a:buNone/>
            </a:pPr>
            <a:r>
              <a:rPr lang="en-US" sz="700" dirty="0">
                <a:solidFill>
                  <a:srgbClr val="788271"/>
                </a:solidFill>
                <a:latin typeface="Arial" pitchFamily="34" charset="0"/>
                <a:ea typeface="Arial" pitchFamily="34" charset="-122"/>
                <a:cs typeface="Arial" pitchFamily="34" charset="-120"/>
              </a:rPr>
              <a:t>Synthetic research illustration • Not historical performance • Model v1.0</a:t>
            </a:r>
            <a:endParaRPr lang="en-US" sz="700" dirty="0"/>
          </a:p>
        </p:txBody>
      </p:sp>
      <p:sp>
        <p:nvSpPr>
          <p:cNvPr id="10" name="Text 8"/>
          <p:cNvSpPr/>
          <p:nvPr/>
        </p:nvSpPr>
        <p:spPr>
          <a:xfrm>
            <a:off x="11091672" y="6547104"/>
            <a:ext cx="539496" cy="164592"/>
          </a:xfrm>
          <a:prstGeom prst="rect">
            <a:avLst/>
          </a:prstGeom>
          <a:noFill/>
          <a:ln/>
        </p:spPr>
        <p:txBody>
          <a:bodyPr wrap="square" lIns="0" tIns="0" rIns="0" bIns="0" rtlCol="0" anchor="ctr"/>
          <a:lstStyle/>
          <a:p>
            <a:pPr algn="r" indent="0" marL="0">
              <a:buNone/>
            </a:pPr>
            <a:r>
              <a:rPr lang="en-US" sz="900" dirty="0">
                <a:solidFill>
                  <a:srgbClr val="788271"/>
                </a:solidFill>
                <a:latin typeface="Arial" pitchFamily="34" charset="0"/>
                <a:ea typeface="Arial" pitchFamily="34" charset="-122"/>
                <a:cs typeface="Arial" pitchFamily="34" charset="-120"/>
              </a:rPr>
              <a:t>05</a:t>
            </a:r>
            <a:endParaRPr lang="en-US" sz="900" dirty="0"/>
          </a:p>
        </p:txBody>
      </p:sp>
      <p:sp>
        <p:nvSpPr>
          <p:cNvPr id="11" name="Shape 9"/>
          <p:cNvSpPr/>
          <p:nvPr/>
        </p:nvSpPr>
        <p:spPr>
          <a:xfrm>
            <a:off x="594360" y="2377440"/>
            <a:ext cx="10972800" cy="896112"/>
          </a:xfrm>
          <a:prstGeom prst="roundRect">
            <a:avLst>
              <a:gd name="adj" fmla="val 8163"/>
            </a:avLst>
          </a:prstGeom>
          <a:solidFill>
            <a:srgbClr val="171B20"/>
          </a:solidFill>
          <a:ln w="7620">
            <a:solidFill>
              <a:srgbClr val="171B20"/>
            </a:solidFill>
            <a:prstDash val="solid"/>
          </a:ln>
        </p:spPr>
      </p:sp>
      <p:sp>
        <p:nvSpPr>
          <p:cNvPr id="12" name="Text 10"/>
          <p:cNvSpPr/>
          <p:nvPr/>
        </p:nvSpPr>
        <p:spPr>
          <a:xfrm>
            <a:off x="804672" y="2578608"/>
            <a:ext cx="10552176" cy="557784"/>
          </a:xfrm>
          <a:prstGeom prst="rect">
            <a:avLst/>
          </a:prstGeom>
          <a:noFill/>
          <a:ln/>
        </p:spPr>
        <p:txBody>
          <a:bodyPr wrap="square" lIns="0" tIns="0" rIns="0" bIns="0" rtlCol="0" anchor="ctr"/>
          <a:lstStyle/>
          <a:p>
            <a:pPr indent="0" marL="0">
              <a:buNone/>
            </a:pPr>
            <a:r>
              <a:rPr lang="en-US" sz="3000" b="1" dirty="0">
                <a:solidFill>
                  <a:srgbClr val="FFFFFF"/>
                </a:solidFill>
                <a:latin typeface="Arial" pitchFamily="34" charset="0"/>
                <a:ea typeface="Arial" pitchFamily="34" charset="-122"/>
                <a:cs typeface="Arial" pitchFamily="34" charset="-120"/>
              </a:rPr>
              <a:t>Eₛ(p) = E₀ + wᵀ(p − p₀)</a:t>
            </a:r>
            <a:endParaRPr lang="en-US" sz="3000" dirty="0"/>
          </a:p>
        </p:txBody>
      </p:sp>
      <p:sp>
        <p:nvSpPr>
          <p:cNvPr id="13" name="Text 11"/>
          <p:cNvSpPr/>
          <p:nvPr/>
        </p:nvSpPr>
        <p:spPr>
          <a:xfrm>
            <a:off x="804672" y="3758184"/>
            <a:ext cx="10497312" cy="1280160"/>
          </a:xfrm>
          <a:prstGeom prst="rect">
            <a:avLst/>
          </a:prstGeom>
          <a:noFill/>
          <a:ln/>
        </p:spPr>
        <p:txBody>
          <a:bodyPr wrap="square" lIns="0" tIns="0" rIns="0" bIns="0" rtlCol="0" anchor="ctr"/>
          <a:lstStyle/>
          <a:p>
            <a:pPr indent="0" marL="0">
              <a:buNone/>
            </a:pPr>
            <a:r>
              <a:rPr lang="en-US" sz="2000" dirty="0">
                <a:solidFill>
                  <a:srgbClr val="788271"/>
                </a:solidFill>
                <a:latin typeface="Arial" pitchFamily="34" charset="0"/>
                <a:ea typeface="Arial" pitchFamily="34" charset="-122"/>
                <a:cs typeface="Arial" pitchFamily="34" charset="-120"/>
              </a:rPr>
              <a:t>wᵢ = κᵢvᵢ is the signed cash sensitivity to an asset price.</a:t>
            </a:r>
            <a:endParaRPr lang="en-US" sz="2000" dirty="0"/>
          </a:p>
          <a:p>
            <a:pPr indent="0" marL="0">
              <a:buNone/>
            </a:pPr>
            <a:r>
              <a:rPr lang="en-US" sz="2000" dirty="0">
                <a:solidFill>
                  <a:srgbClr val="788271"/>
                </a:solidFill>
                <a:latin typeface="Arial" pitchFamily="34" charset="0"/>
                <a:ea typeface="Arial" pitchFamily="34" charset="-122"/>
                <a:cs typeface="Arial" pitchFamily="34" charset="-120"/>
              </a:rPr>
              <a:t>κᵢ includes the contract multiplier and fixed currency conversion.</a:t>
            </a:r>
            <a:endParaRPr lang="en-US" sz="2000" dirty="0"/>
          </a:p>
          <a:p>
            <a:pPr indent="0" marL="0">
              <a:buNone/>
            </a:pPr>
            <a:r>
              <a:rPr lang="en-US" sz="2000" dirty="0">
                <a:solidFill>
                  <a:srgbClr val="788271"/>
                </a:solidFill>
                <a:latin typeface="Arial" pitchFamily="34" charset="0"/>
                <a:ea typeface="Arial" pitchFamily="34" charset="-122"/>
                <a:cs typeface="Arial" pitchFamily="34" charset="-120"/>
              </a:rPr>
              <a:t>Changing leverage settings is not an extra multiplier on an already specified trade volume.</a:t>
            </a:r>
            <a:endParaRPr lang="en-US" sz="2000" dirty="0"/>
          </a:p>
        </p:txBody>
      </p:sp>
      <p:sp>
        <p:nvSpPr>
          <p:cNvPr id="14" name="Shape 12"/>
          <p:cNvSpPr/>
          <p:nvPr/>
        </p:nvSpPr>
        <p:spPr>
          <a:xfrm>
            <a:off x="566928" y="5742432"/>
            <a:ext cx="11018520" cy="457200"/>
          </a:xfrm>
          <a:prstGeom prst="roundRect">
            <a:avLst>
              <a:gd name="adj" fmla="val 10000"/>
            </a:avLst>
          </a:prstGeom>
          <a:solidFill>
            <a:srgbClr val="FFDF00"/>
          </a:solidFill>
          <a:ln w="7620">
            <a:solidFill>
              <a:srgbClr val="FFDF00"/>
            </a:solidFill>
            <a:prstDash val="solid"/>
          </a:ln>
        </p:spPr>
      </p:sp>
      <p:sp>
        <p:nvSpPr>
          <p:cNvPr id="15" name="Text 13"/>
          <p:cNvSpPr/>
          <p:nvPr/>
        </p:nvSpPr>
        <p:spPr>
          <a:xfrm>
            <a:off x="758952" y="5852160"/>
            <a:ext cx="10634472" cy="265176"/>
          </a:xfrm>
          <a:prstGeom prst="rect">
            <a:avLst/>
          </a:prstGeom>
          <a:noFill/>
          <a:ln/>
        </p:spPr>
        <p:txBody>
          <a:bodyPr wrap="square" lIns="0" tIns="0" rIns="0" bIns="0" rtlCol="0" anchor="ctr"/>
          <a:lstStyle/>
          <a:p>
            <a:pPr indent="0" marL="0">
              <a:buNone/>
            </a:pPr>
            <a:r>
              <a:rPr lang="en-US" sz="1300" b="1" dirty="0">
                <a:solidFill>
                  <a:srgbClr val="171B20"/>
                </a:solidFill>
                <a:latin typeface="Arial" pitchFamily="34" charset="0"/>
                <a:ea typeface="Arial" pitchFamily="34" charset="-122"/>
                <a:cs typeface="Arial" pitchFamily="34" charset="-120"/>
              </a:rPr>
              <a:t>Open exposure, effective leverage and margin leverage are different quantities.</a:t>
            </a:r>
            <a:endParaRPr lang="en-US" sz="13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5F6F2"/>
        </a:solidFill>
      </p:bgPr>
    </p:bg>
    <p:spTree>
      <p:nvGrpSpPr>
        <p:cNvPr id="1" name=""/>
        <p:cNvGrpSpPr/>
        <p:nvPr/>
      </p:nvGrpSpPr>
      <p:grpSpPr>
        <a:xfrm>
          <a:off x="0" y="0"/>
          <a:ext cx="0" cy="0"/>
          <a:chOff x="0" y="0"/>
          <a:chExt cx="0" cy="0"/>
        </a:xfrm>
      </p:grpSpPr>
      <p:sp>
        <p:nvSpPr>
          <p:cNvPr id="2" name="Shape 0"/>
          <p:cNvSpPr/>
          <p:nvPr/>
        </p:nvSpPr>
        <p:spPr>
          <a:xfrm>
            <a:off x="457200" y="246888"/>
            <a:ext cx="292608" cy="292608"/>
          </a:xfrm>
          <a:prstGeom prst="roundRect">
            <a:avLst>
              <a:gd name="adj" fmla="val 25000"/>
            </a:avLst>
          </a:prstGeom>
          <a:solidFill>
            <a:srgbClr val="FFDF00"/>
          </a:solidFill>
          <a:ln w="7620">
            <a:solidFill>
              <a:srgbClr val="FFDF00"/>
            </a:solidFill>
            <a:prstDash val="solid"/>
          </a:ln>
        </p:spPr>
      </p:sp>
      <p:sp>
        <p:nvSpPr>
          <p:cNvPr id="3" name="Text 1"/>
          <p:cNvSpPr/>
          <p:nvPr/>
        </p:nvSpPr>
        <p:spPr>
          <a:xfrm>
            <a:off x="532181" y="285293"/>
            <a:ext cx="164592" cy="182880"/>
          </a:xfrm>
          <a:prstGeom prst="rect">
            <a:avLst/>
          </a:prstGeom>
          <a:noFill/>
          <a:ln/>
        </p:spPr>
        <p:txBody>
          <a:bodyPr wrap="square" lIns="0" tIns="0" rIns="0" bIns="0" rtlCol="0" anchor="ctr"/>
          <a:lstStyle/>
          <a:p>
            <a:pPr indent="0" marL="0">
              <a:buNone/>
            </a:pPr>
            <a:r>
              <a:rPr lang="en-US" sz="1200" b="1" dirty="0">
                <a:solidFill>
                  <a:srgbClr val="171B20"/>
                </a:solidFill>
                <a:latin typeface="Arial" pitchFamily="34" charset="0"/>
                <a:ea typeface="Arial" pitchFamily="34" charset="-122"/>
                <a:cs typeface="Arial" pitchFamily="34" charset="-120"/>
              </a:rPr>
              <a:t>N</a:t>
            </a:r>
            <a:endParaRPr lang="en-US" sz="1200" dirty="0"/>
          </a:p>
        </p:txBody>
      </p:sp>
      <p:sp>
        <p:nvSpPr>
          <p:cNvPr id="4" name="Text 2"/>
          <p:cNvSpPr/>
          <p:nvPr/>
        </p:nvSpPr>
        <p:spPr>
          <a:xfrm>
            <a:off x="877824" y="283464"/>
            <a:ext cx="3657600" cy="182880"/>
          </a:xfrm>
          <a:prstGeom prst="rect">
            <a:avLst/>
          </a:prstGeom>
          <a:noFill/>
          <a:ln/>
        </p:spPr>
        <p:txBody>
          <a:bodyPr wrap="square" lIns="0" tIns="0" rIns="0" bIns="0" rtlCol="0" anchor="ctr"/>
          <a:lstStyle/>
          <a:p>
            <a:pPr indent="0" marL="0">
              <a:buNone/>
            </a:pPr>
            <a:r>
              <a:rPr lang="en-US" sz="1000" b="1" spc="80" kern="0" dirty="0">
                <a:solidFill>
                  <a:srgbClr val="171B20"/>
                </a:solidFill>
                <a:latin typeface="Arial" pitchFamily="34" charset="0"/>
                <a:ea typeface="Arial" pitchFamily="34" charset="-122"/>
                <a:cs typeface="Arial" pitchFamily="34" charset="-120"/>
              </a:rPr>
              <a:t>NBC / GEOMETRY LAB</a:t>
            </a:r>
            <a:endParaRPr lang="en-US" sz="1000" dirty="0"/>
          </a:p>
        </p:txBody>
      </p:sp>
      <p:sp>
        <p:nvSpPr>
          <p:cNvPr id="5" name="Text 3"/>
          <p:cNvSpPr/>
          <p:nvPr/>
        </p:nvSpPr>
        <p:spPr>
          <a:xfrm>
            <a:off x="7498080" y="283464"/>
            <a:ext cx="4160520" cy="182880"/>
          </a:xfrm>
          <a:prstGeom prst="rect">
            <a:avLst/>
          </a:prstGeom>
          <a:noFill/>
          <a:ln/>
        </p:spPr>
        <p:txBody>
          <a:bodyPr wrap="square" lIns="0" tIns="0" rIns="0" bIns="0" rtlCol="0" anchor="ctr"/>
          <a:lstStyle/>
          <a:p>
            <a:pPr algn="r" indent="0" marL="0">
              <a:buNone/>
            </a:pPr>
            <a:r>
              <a:rPr lang="en-US" sz="900" spc="70" kern="0" dirty="0">
                <a:solidFill>
                  <a:srgbClr val="788271"/>
                </a:solidFill>
                <a:latin typeface="Arial" pitchFamily="34" charset="0"/>
                <a:ea typeface="Arial" pitchFamily="34" charset="-122"/>
                <a:cs typeface="Arial" pitchFamily="34" charset="-120"/>
              </a:rPr>
              <a:t>01 / FOUNDATIONS</a:t>
            </a:r>
            <a:endParaRPr lang="en-US" sz="900" dirty="0"/>
          </a:p>
        </p:txBody>
      </p:sp>
      <p:sp>
        <p:nvSpPr>
          <p:cNvPr id="6" name="Text 4"/>
          <p:cNvSpPr/>
          <p:nvPr/>
        </p:nvSpPr>
        <p:spPr>
          <a:xfrm>
            <a:off x="530352" y="859536"/>
            <a:ext cx="11064240" cy="786384"/>
          </a:xfrm>
          <a:prstGeom prst="rect">
            <a:avLst/>
          </a:prstGeom>
          <a:noFill/>
          <a:ln/>
        </p:spPr>
        <p:txBody>
          <a:bodyPr wrap="square" lIns="0" tIns="0" rIns="0" bIns="0" rtlCol="0" anchor="ctr"/>
          <a:lstStyle/>
          <a:p>
            <a:pPr indent="0" marL="0">
              <a:buNone/>
            </a:pPr>
            <a:r>
              <a:rPr lang="en-US" sz="3100" b="1" dirty="0">
                <a:solidFill>
                  <a:srgbClr val="171B20"/>
                </a:solidFill>
                <a:latin typeface="Arial" pitchFamily="34" charset="0"/>
                <a:ea typeface="Arial" pitchFamily="34" charset="-122"/>
                <a:cs typeface="Arial" pitchFamily="34" charset="-120"/>
              </a:rPr>
              <a:t>The domain and the frontier are different objects.</a:t>
            </a:r>
            <a:endParaRPr lang="en-US" sz="3100" dirty="0"/>
          </a:p>
        </p:txBody>
      </p:sp>
      <p:sp>
        <p:nvSpPr>
          <p:cNvPr id="7" name="Text 5"/>
          <p:cNvSpPr/>
          <p:nvPr/>
        </p:nvSpPr>
        <p:spPr>
          <a:xfrm>
            <a:off x="548640" y="1655064"/>
            <a:ext cx="10972800" cy="384048"/>
          </a:xfrm>
          <a:prstGeom prst="rect">
            <a:avLst/>
          </a:prstGeom>
          <a:noFill/>
          <a:ln/>
        </p:spPr>
        <p:txBody>
          <a:bodyPr wrap="square" lIns="0" tIns="0" rIns="0" bIns="0" rtlCol="0" anchor="ctr"/>
          <a:lstStyle/>
          <a:p>
            <a:pPr indent="0" marL="0">
              <a:buNone/>
            </a:pPr>
            <a:r>
              <a:rPr lang="en-US" sz="1300" dirty="0">
                <a:solidFill>
                  <a:srgbClr val="788271"/>
                </a:solidFill>
                <a:latin typeface="Arial" pitchFamily="34" charset="0"/>
                <a:ea typeface="Arial" pitchFamily="34" charset="-122"/>
                <a:cs typeface="Arial" pitchFamily="34" charset="-120"/>
              </a:rPr>
              <a:t>A positive compensation requires a strictly negative final deficit.</a:t>
            </a:r>
            <a:endParaRPr lang="en-US" sz="1300" dirty="0"/>
          </a:p>
        </p:txBody>
      </p:sp>
      <p:sp>
        <p:nvSpPr>
          <p:cNvPr id="8" name="Shape 6"/>
          <p:cNvSpPr/>
          <p:nvPr/>
        </p:nvSpPr>
        <p:spPr>
          <a:xfrm>
            <a:off x="530352" y="6455664"/>
            <a:ext cx="11109960" cy="0"/>
          </a:xfrm>
          <a:prstGeom prst="line">
            <a:avLst/>
          </a:prstGeom>
          <a:noFill/>
          <a:ln w="10160">
            <a:solidFill>
              <a:srgbClr val="E1E6DA"/>
            </a:solidFill>
            <a:prstDash val="solid"/>
          </a:ln>
        </p:spPr>
      </p:sp>
      <p:sp>
        <p:nvSpPr>
          <p:cNvPr id="9" name="Text 7"/>
          <p:cNvSpPr/>
          <p:nvPr/>
        </p:nvSpPr>
        <p:spPr>
          <a:xfrm>
            <a:off x="548640" y="6556248"/>
            <a:ext cx="10287000" cy="146304"/>
          </a:xfrm>
          <a:prstGeom prst="rect">
            <a:avLst/>
          </a:prstGeom>
          <a:noFill/>
          <a:ln/>
        </p:spPr>
        <p:txBody>
          <a:bodyPr wrap="square" lIns="0" tIns="0" rIns="0" bIns="0" rtlCol="0" anchor="ctr"/>
          <a:lstStyle/>
          <a:p>
            <a:pPr indent="0" marL="0">
              <a:buNone/>
            </a:pPr>
            <a:r>
              <a:rPr lang="en-US" sz="700" dirty="0">
                <a:solidFill>
                  <a:srgbClr val="788271"/>
                </a:solidFill>
                <a:latin typeface="Arial" pitchFamily="34" charset="0"/>
                <a:ea typeface="Arial" pitchFamily="34" charset="-122"/>
                <a:cs typeface="Arial" pitchFamily="34" charset="-120"/>
              </a:rPr>
              <a:t>Synthetic research illustration • Not historical performance • Model v1.0</a:t>
            </a:r>
            <a:endParaRPr lang="en-US" sz="700" dirty="0"/>
          </a:p>
        </p:txBody>
      </p:sp>
      <p:sp>
        <p:nvSpPr>
          <p:cNvPr id="10" name="Text 8"/>
          <p:cNvSpPr/>
          <p:nvPr/>
        </p:nvSpPr>
        <p:spPr>
          <a:xfrm>
            <a:off x="11091672" y="6547104"/>
            <a:ext cx="539496" cy="164592"/>
          </a:xfrm>
          <a:prstGeom prst="rect">
            <a:avLst/>
          </a:prstGeom>
          <a:noFill/>
          <a:ln/>
        </p:spPr>
        <p:txBody>
          <a:bodyPr wrap="square" lIns="0" tIns="0" rIns="0" bIns="0" rtlCol="0" anchor="ctr"/>
          <a:lstStyle/>
          <a:p>
            <a:pPr algn="r" indent="0" marL="0">
              <a:buNone/>
            </a:pPr>
            <a:r>
              <a:rPr lang="en-US" sz="900" dirty="0">
                <a:solidFill>
                  <a:srgbClr val="788271"/>
                </a:solidFill>
                <a:latin typeface="Arial" pitchFamily="34" charset="0"/>
                <a:ea typeface="Arial" pitchFamily="34" charset="-122"/>
                <a:cs typeface="Arial" pitchFamily="34" charset="-120"/>
              </a:rPr>
              <a:t>06</a:t>
            </a:r>
            <a:endParaRPr lang="en-US" sz="900" dirty="0"/>
          </a:p>
        </p:txBody>
      </p:sp>
      <p:sp>
        <p:nvSpPr>
          <p:cNvPr id="11" name="Shape 9"/>
          <p:cNvSpPr/>
          <p:nvPr/>
        </p:nvSpPr>
        <p:spPr>
          <a:xfrm>
            <a:off x="585216" y="2258568"/>
            <a:ext cx="6099048" cy="3694176"/>
          </a:xfrm>
          <a:prstGeom prst="roundRect">
            <a:avLst>
              <a:gd name="adj" fmla="val 2475"/>
            </a:avLst>
          </a:prstGeom>
          <a:solidFill>
            <a:srgbClr val="FFFFFF"/>
          </a:solidFill>
          <a:ln w="7620">
            <a:solidFill>
              <a:srgbClr val="E1E6DA"/>
            </a:solidFill>
            <a:prstDash val="solid"/>
          </a:ln>
        </p:spPr>
      </p:sp>
      <p:pic>
        <p:nvPicPr>
          <p:cNvPr id="12" name="Image 0" descr="/mnt/data/nbc_geometry_lab/tools/presentation_assets/jump_0.png">    </p:cNvPr>
          <p:cNvPicPr>
            <a:picLocks noChangeAspect="1"/>
          </p:cNvPicPr>
          <p:nvPr/>
        </p:nvPicPr>
        <p:blipFill>
          <a:blip r:embed="rId1"/>
          <a:stretch>
            <a:fillRect/>
          </a:stretch>
        </p:blipFill>
        <p:spPr>
          <a:xfrm>
            <a:off x="1232916" y="2286000"/>
            <a:ext cx="4803648" cy="3602736"/>
          </a:xfrm>
          <a:prstGeom prst="rect">
            <a:avLst/>
          </a:prstGeom>
        </p:spPr>
      </p:pic>
      <p:sp>
        <p:nvSpPr>
          <p:cNvPr id="13" name="Shape 10"/>
          <p:cNvSpPr/>
          <p:nvPr/>
        </p:nvSpPr>
        <p:spPr>
          <a:xfrm>
            <a:off x="6986016" y="2423160"/>
            <a:ext cx="4553712" cy="859536"/>
          </a:xfrm>
          <a:prstGeom prst="roundRect">
            <a:avLst>
              <a:gd name="adj" fmla="val 8511"/>
            </a:avLst>
          </a:prstGeom>
          <a:solidFill>
            <a:srgbClr val="171B20"/>
          </a:solidFill>
          <a:ln w="7620">
            <a:solidFill>
              <a:srgbClr val="171B20"/>
            </a:solidFill>
            <a:prstDash val="solid"/>
          </a:ln>
        </p:spPr>
      </p:sp>
      <p:sp>
        <p:nvSpPr>
          <p:cNvPr id="14" name="Text 11"/>
          <p:cNvSpPr/>
          <p:nvPr/>
        </p:nvSpPr>
        <p:spPr>
          <a:xfrm>
            <a:off x="7196328" y="2624328"/>
            <a:ext cx="4133088" cy="521208"/>
          </a:xfrm>
          <a:prstGeom prst="rect">
            <a:avLst/>
          </a:prstGeom>
          <a:noFill/>
          <a:ln/>
        </p:spPr>
        <p:txBody>
          <a:bodyPr wrap="square" lIns="0" tIns="0" rIns="0" bIns="0" rtlCol="0" anchor="ctr"/>
          <a:lstStyle/>
          <a:p>
            <a:pPr indent="0" marL="0">
              <a:buNone/>
            </a:pPr>
            <a:r>
              <a:rPr lang="en-US" sz="2200" b="1" dirty="0">
                <a:solidFill>
                  <a:srgbClr val="FFFFFF"/>
                </a:solidFill>
                <a:latin typeface="Arial" pitchFamily="34" charset="0"/>
                <a:ea typeface="Arial" pitchFamily="34" charset="-122"/>
                <a:cs typeface="Arial" pitchFamily="34" charset="-120"/>
              </a:rPr>
              <a:t>Dₛ = { p : Eₛ(p) ≤ 0 }</a:t>
            </a:r>
            <a:endParaRPr lang="en-US" sz="2200" dirty="0"/>
          </a:p>
        </p:txBody>
      </p:sp>
      <p:sp>
        <p:nvSpPr>
          <p:cNvPr id="15" name="Shape 12"/>
          <p:cNvSpPr/>
          <p:nvPr/>
        </p:nvSpPr>
        <p:spPr>
          <a:xfrm>
            <a:off x="6986016" y="3447288"/>
            <a:ext cx="4553712" cy="859536"/>
          </a:xfrm>
          <a:prstGeom prst="roundRect">
            <a:avLst>
              <a:gd name="adj" fmla="val 8511"/>
            </a:avLst>
          </a:prstGeom>
          <a:solidFill>
            <a:srgbClr val="FFFFFF"/>
          </a:solidFill>
          <a:ln w="7620">
            <a:solidFill>
              <a:srgbClr val="E1E6DA"/>
            </a:solidFill>
            <a:prstDash val="solid"/>
          </a:ln>
        </p:spPr>
      </p:sp>
      <p:sp>
        <p:nvSpPr>
          <p:cNvPr id="16" name="Text 13"/>
          <p:cNvSpPr/>
          <p:nvPr/>
        </p:nvSpPr>
        <p:spPr>
          <a:xfrm>
            <a:off x="7196328" y="3648456"/>
            <a:ext cx="4133088" cy="521208"/>
          </a:xfrm>
          <a:prstGeom prst="rect">
            <a:avLst/>
          </a:prstGeom>
          <a:noFill/>
          <a:ln/>
        </p:spPr>
        <p:txBody>
          <a:bodyPr wrap="square" lIns="0" tIns="0" rIns="0" bIns="0" rtlCol="0" anchor="ctr"/>
          <a:lstStyle/>
          <a:p>
            <a:pPr indent="0" marL="0">
              <a:buNone/>
            </a:pPr>
            <a:r>
              <a:rPr lang="en-US" sz="2200" b="1" dirty="0">
                <a:solidFill>
                  <a:srgbClr val="171B20"/>
                </a:solidFill>
                <a:latin typeface="Arial" pitchFamily="34" charset="0"/>
                <a:ea typeface="Arial" pitchFamily="34" charset="-122"/>
                <a:cs typeface="Arial" pitchFamily="34" charset="-120"/>
              </a:rPr>
              <a:t>Fₛ = { p : Eₛ(p) = 0 }</a:t>
            </a:r>
            <a:endParaRPr lang="en-US" sz="2200" dirty="0"/>
          </a:p>
        </p:txBody>
      </p:sp>
      <p:sp>
        <p:nvSpPr>
          <p:cNvPr id="17" name="Text 14"/>
          <p:cNvSpPr/>
          <p:nvPr/>
        </p:nvSpPr>
        <p:spPr>
          <a:xfrm>
            <a:off x="7159752" y="4700016"/>
            <a:ext cx="4178808" cy="1014984"/>
          </a:xfrm>
          <a:prstGeom prst="rect">
            <a:avLst/>
          </a:prstGeom>
          <a:noFill/>
          <a:ln/>
        </p:spPr>
        <p:txBody>
          <a:bodyPr wrap="square" lIns="0" tIns="0" rIns="0" bIns="0" rtlCol="0" anchor="ctr"/>
          <a:lstStyle/>
          <a:p>
            <a:pPr indent="0" marL="0">
              <a:buNone/>
            </a:pPr>
            <a:r>
              <a:rPr lang="en-US" sz="1800" dirty="0">
                <a:solidFill>
                  <a:srgbClr val="788271"/>
                </a:solidFill>
                <a:latin typeface="Arial" pitchFamily="34" charset="0"/>
                <a:ea typeface="Arial" pitchFamily="34" charset="-122"/>
                <a:cs typeface="Arial" pitchFamily="34" charset="-120"/>
              </a:rPr>
              <a:t>On the frontier, NBC = 0.</a:t>
            </a:r>
            <a:endParaRPr lang="en-US" sz="1800" dirty="0"/>
          </a:p>
          <a:p>
            <a:pPr indent="0" marL="0">
              <a:buNone/>
            </a:pPr>
            <a:r>
              <a:rPr lang="en-US" sz="1800" dirty="0">
                <a:solidFill>
                  <a:srgbClr val="788271"/>
                </a:solidFill>
                <a:latin typeface="Arial" pitchFamily="34" charset="0"/>
                <a:ea typeface="Arial" pitchFamily="34" charset="-122"/>
                <a:cs typeface="Arial" pitchFamily="34" charset="-120"/>
              </a:rPr>
              <a:t>Inside E &lt; 0, a deficit is possible.</a:t>
            </a:r>
            <a:endParaRPr lang="en-US" sz="1800" dirty="0"/>
          </a:p>
          <a:p>
            <a:pPr indent="0" marL="0">
              <a:buNone/>
            </a:pPr>
            <a:r>
              <a:rPr lang="en-US" sz="1800" dirty="0">
                <a:solidFill>
                  <a:srgbClr val="788271"/>
                </a:solidFill>
                <a:latin typeface="Arial" pitchFamily="34" charset="0"/>
                <a:ea typeface="Arial" pitchFamily="34" charset="-122"/>
                <a:cs typeface="Arial" pitchFamily="34" charset="-120"/>
              </a:rPr>
              <a:t>Coverage is a separate assumption.</a:t>
            </a:r>
            <a:endParaRPr lang="en-US"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5F6F2"/>
        </a:solidFill>
      </p:bgPr>
    </p:bg>
    <p:spTree>
      <p:nvGrpSpPr>
        <p:cNvPr id="1" name=""/>
        <p:cNvGrpSpPr/>
        <p:nvPr/>
      </p:nvGrpSpPr>
      <p:grpSpPr>
        <a:xfrm>
          <a:off x="0" y="0"/>
          <a:ext cx="0" cy="0"/>
          <a:chOff x="0" y="0"/>
          <a:chExt cx="0" cy="0"/>
        </a:xfrm>
      </p:grpSpPr>
      <p:sp>
        <p:nvSpPr>
          <p:cNvPr id="2" name="Shape 0"/>
          <p:cNvSpPr/>
          <p:nvPr/>
        </p:nvSpPr>
        <p:spPr>
          <a:xfrm>
            <a:off x="457200" y="246888"/>
            <a:ext cx="292608" cy="292608"/>
          </a:xfrm>
          <a:prstGeom prst="roundRect">
            <a:avLst>
              <a:gd name="adj" fmla="val 25000"/>
            </a:avLst>
          </a:prstGeom>
          <a:solidFill>
            <a:srgbClr val="FFDF00"/>
          </a:solidFill>
          <a:ln w="7620">
            <a:solidFill>
              <a:srgbClr val="FFDF00"/>
            </a:solidFill>
            <a:prstDash val="solid"/>
          </a:ln>
        </p:spPr>
      </p:sp>
      <p:sp>
        <p:nvSpPr>
          <p:cNvPr id="3" name="Text 1"/>
          <p:cNvSpPr/>
          <p:nvPr/>
        </p:nvSpPr>
        <p:spPr>
          <a:xfrm>
            <a:off x="532181" y="285293"/>
            <a:ext cx="164592" cy="182880"/>
          </a:xfrm>
          <a:prstGeom prst="rect">
            <a:avLst/>
          </a:prstGeom>
          <a:noFill/>
          <a:ln/>
        </p:spPr>
        <p:txBody>
          <a:bodyPr wrap="square" lIns="0" tIns="0" rIns="0" bIns="0" rtlCol="0" anchor="ctr"/>
          <a:lstStyle/>
          <a:p>
            <a:pPr indent="0" marL="0">
              <a:buNone/>
            </a:pPr>
            <a:r>
              <a:rPr lang="en-US" sz="1200" b="1" dirty="0">
                <a:solidFill>
                  <a:srgbClr val="171B20"/>
                </a:solidFill>
                <a:latin typeface="Arial" pitchFamily="34" charset="0"/>
                <a:ea typeface="Arial" pitchFamily="34" charset="-122"/>
                <a:cs typeface="Arial" pitchFamily="34" charset="-120"/>
              </a:rPr>
              <a:t>N</a:t>
            </a:r>
            <a:endParaRPr lang="en-US" sz="1200" dirty="0"/>
          </a:p>
        </p:txBody>
      </p:sp>
      <p:sp>
        <p:nvSpPr>
          <p:cNvPr id="4" name="Text 2"/>
          <p:cNvSpPr/>
          <p:nvPr/>
        </p:nvSpPr>
        <p:spPr>
          <a:xfrm>
            <a:off x="877824" y="283464"/>
            <a:ext cx="3657600" cy="182880"/>
          </a:xfrm>
          <a:prstGeom prst="rect">
            <a:avLst/>
          </a:prstGeom>
          <a:noFill/>
          <a:ln/>
        </p:spPr>
        <p:txBody>
          <a:bodyPr wrap="square" lIns="0" tIns="0" rIns="0" bIns="0" rtlCol="0" anchor="ctr"/>
          <a:lstStyle/>
          <a:p>
            <a:pPr indent="0" marL="0">
              <a:buNone/>
            </a:pPr>
            <a:r>
              <a:rPr lang="en-US" sz="1000" b="1" spc="80" kern="0" dirty="0">
                <a:solidFill>
                  <a:srgbClr val="171B20"/>
                </a:solidFill>
                <a:latin typeface="Arial" pitchFamily="34" charset="0"/>
                <a:ea typeface="Arial" pitchFamily="34" charset="-122"/>
                <a:cs typeface="Arial" pitchFamily="34" charset="-120"/>
              </a:rPr>
              <a:t>NBC / GEOMETRY LAB</a:t>
            </a:r>
            <a:endParaRPr lang="en-US" sz="1000" dirty="0"/>
          </a:p>
        </p:txBody>
      </p:sp>
      <p:sp>
        <p:nvSpPr>
          <p:cNvPr id="5" name="Text 3"/>
          <p:cNvSpPr/>
          <p:nvPr/>
        </p:nvSpPr>
        <p:spPr>
          <a:xfrm>
            <a:off x="7498080" y="283464"/>
            <a:ext cx="4160520" cy="182880"/>
          </a:xfrm>
          <a:prstGeom prst="rect">
            <a:avLst/>
          </a:prstGeom>
          <a:noFill/>
          <a:ln/>
        </p:spPr>
        <p:txBody>
          <a:bodyPr wrap="square" lIns="0" tIns="0" rIns="0" bIns="0" rtlCol="0" anchor="ctr"/>
          <a:lstStyle/>
          <a:p>
            <a:pPr algn="r" indent="0" marL="0">
              <a:buNone/>
            </a:pPr>
            <a:r>
              <a:rPr lang="en-US" sz="900" spc="70" kern="0" dirty="0">
                <a:solidFill>
                  <a:srgbClr val="788271"/>
                </a:solidFill>
                <a:latin typeface="Arial" pitchFamily="34" charset="0"/>
                <a:ea typeface="Arial" pitchFamily="34" charset="-122"/>
                <a:cs typeface="Arial" pitchFamily="34" charset="-120"/>
              </a:rPr>
              <a:t>01 / FOUNDATIONS</a:t>
            </a:r>
            <a:endParaRPr lang="en-US" sz="900" dirty="0"/>
          </a:p>
        </p:txBody>
      </p:sp>
      <p:sp>
        <p:nvSpPr>
          <p:cNvPr id="6" name="Text 4"/>
          <p:cNvSpPr/>
          <p:nvPr/>
        </p:nvSpPr>
        <p:spPr>
          <a:xfrm>
            <a:off x="530352" y="859536"/>
            <a:ext cx="11064240" cy="786384"/>
          </a:xfrm>
          <a:prstGeom prst="rect">
            <a:avLst/>
          </a:prstGeom>
          <a:noFill/>
          <a:ln/>
        </p:spPr>
        <p:txBody>
          <a:bodyPr wrap="square" lIns="0" tIns="0" rIns="0" bIns="0" rtlCol="0" anchor="ctr"/>
          <a:lstStyle/>
          <a:p>
            <a:pPr indent="0" marL="0">
              <a:buNone/>
            </a:pPr>
            <a:r>
              <a:rPr lang="en-US" sz="3100" b="1" dirty="0">
                <a:solidFill>
                  <a:srgbClr val="171B20"/>
                </a:solidFill>
                <a:latin typeface="Arial" pitchFamily="34" charset="0"/>
                <a:ea typeface="Arial" pitchFamily="34" charset="-122"/>
                <a:cs typeface="Arial" pitchFamily="34" charset="-120"/>
              </a:rPr>
              <a:t>One asset: the frontier is a price threshold.</a:t>
            </a:r>
            <a:endParaRPr lang="en-US" sz="3100" dirty="0"/>
          </a:p>
        </p:txBody>
      </p:sp>
      <p:sp>
        <p:nvSpPr>
          <p:cNvPr id="7" name="Text 5"/>
          <p:cNvSpPr/>
          <p:nvPr/>
        </p:nvSpPr>
        <p:spPr>
          <a:xfrm>
            <a:off x="548640" y="1655064"/>
            <a:ext cx="10972800" cy="384048"/>
          </a:xfrm>
          <a:prstGeom prst="rect">
            <a:avLst/>
          </a:prstGeom>
          <a:noFill/>
          <a:ln/>
        </p:spPr>
        <p:txBody>
          <a:bodyPr wrap="square" lIns="0" tIns="0" rIns="0" bIns="0" rtlCol="0" anchor="ctr"/>
          <a:lstStyle/>
          <a:p>
            <a:pPr indent="0" marL="0">
              <a:buNone/>
            </a:pPr>
            <a:r>
              <a:rPr lang="en-US" sz="1300" dirty="0">
                <a:solidFill>
                  <a:srgbClr val="788271"/>
                </a:solidFill>
                <a:latin typeface="Arial" pitchFamily="34" charset="0"/>
                <a:ea typeface="Arial" pitchFamily="34" charset="-122"/>
                <a:cs typeface="Arial" pitchFamily="34" charset="-120"/>
              </a:rPr>
              <a:t>A long position has its negative domain below the threshold; a short has it above.</a:t>
            </a:r>
            <a:endParaRPr lang="en-US" sz="1300" dirty="0"/>
          </a:p>
        </p:txBody>
      </p:sp>
      <p:sp>
        <p:nvSpPr>
          <p:cNvPr id="8" name="Shape 6"/>
          <p:cNvSpPr/>
          <p:nvPr/>
        </p:nvSpPr>
        <p:spPr>
          <a:xfrm>
            <a:off x="530352" y="6455664"/>
            <a:ext cx="11109960" cy="0"/>
          </a:xfrm>
          <a:prstGeom prst="line">
            <a:avLst/>
          </a:prstGeom>
          <a:noFill/>
          <a:ln w="10160">
            <a:solidFill>
              <a:srgbClr val="E1E6DA"/>
            </a:solidFill>
            <a:prstDash val="solid"/>
          </a:ln>
        </p:spPr>
      </p:sp>
      <p:sp>
        <p:nvSpPr>
          <p:cNvPr id="9" name="Text 7"/>
          <p:cNvSpPr/>
          <p:nvPr/>
        </p:nvSpPr>
        <p:spPr>
          <a:xfrm>
            <a:off x="548640" y="6556248"/>
            <a:ext cx="10287000" cy="146304"/>
          </a:xfrm>
          <a:prstGeom prst="rect">
            <a:avLst/>
          </a:prstGeom>
          <a:noFill/>
          <a:ln/>
        </p:spPr>
        <p:txBody>
          <a:bodyPr wrap="square" lIns="0" tIns="0" rIns="0" bIns="0" rtlCol="0" anchor="ctr"/>
          <a:lstStyle/>
          <a:p>
            <a:pPr indent="0" marL="0">
              <a:buNone/>
            </a:pPr>
            <a:r>
              <a:rPr lang="en-US" sz="700" dirty="0">
                <a:solidFill>
                  <a:srgbClr val="788271"/>
                </a:solidFill>
                <a:latin typeface="Arial" pitchFamily="34" charset="0"/>
                <a:ea typeface="Arial" pitchFamily="34" charset="-122"/>
                <a:cs typeface="Arial" pitchFamily="34" charset="-120"/>
              </a:rPr>
              <a:t>Synthetic research illustration • Not historical performance • Model v1.0</a:t>
            </a:r>
            <a:endParaRPr lang="en-US" sz="700" dirty="0"/>
          </a:p>
        </p:txBody>
      </p:sp>
      <p:sp>
        <p:nvSpPr>
          <p:cNvPr id="10" name="Text 8"/>
          <p:cNvSpPr/>
          <p:nvPr/>
        </p:nvSpPr>
        <p:spPr>
          <a:xfrm>
            <a:off x="11091672" y="6547104"/>
            <a:ext cx="539496" cy="164592"/>
          </a:xfrm>
          <a:prstGeom prst="rect">
            <a:avLst/>
          </a:prstGeom>
          <a:noFill/>
          <a:ln/>
        </p:spPr>
        <p:txBody>
          <a:bodyPr wrap="square" lIns="0" tIns="0" rIns="0" bIns="0" rtlCol="0" anchor="ctr"/>
          <a:lstStyle/>
          <a:p>
            <a:pPr algn="r" indent="0" marL="0">
              <a:buNone/>
            </a:pPr>
            <a:r>
              <a:rPr lang="en-US" sz="900" dirty="0">
                <a:solidFill>
                  <a:srgbClr val="788271"/>
                </a:solidFill>
                <a:latin typeface="Arial" pitchFamily="34" charset="0"/>
                <a:ea typeface="Arial" pitchFamily="34" charset="-122"/>
                <a:cs typeface="Arial" pitchFamily="34" charset="-120"/>
              </a:rPr>
              <a:t>07</a:t>
            </a:r>
            <a:endParaRPr lang="en-US" sz="900" dirty="0"/>
          </a:p>
        </p:txBody>
      </p:sp>
      <p:sp>
        <p:nvSpPr>
          <p:cNvPr id="11" name="Shape 9"/>
          <p:cNvSpPr/>
          <p:nvPr/>
        </p:nvSpPr>
        <p:spPr>
          <a:xfrm>
            <a:off x="612648" y="2267712"/>
            <a:ext cx="4718304" cy="914400"/>
          </a:xfrm>
          <a:prstGeom prst="roundRect">
            <a:avLst>
              <a:gd name="adj" fmla="val 8000"/>
            </a:avLst>
          </a:prstGeom>
          <a:solidFill>
            <a:srgbClr val="171B20"/>
          </a:solidFill>
          <a:ln w="7620">
            <a:solidFill>
              <a:srgbClr val="171B20"/>
            </a:solidFill>
            <a:prstDash val="solid"/>
          </a:ln>
        </p:spPr>
      </p:sp>
      <p:sp>
        <p:nvSpPr>
          <p:cNvPr id="12" name="Text 10"/>
          <p:cNvSpPr/>
          <p:nvPr/>
        </p:nvSpPr>
        <p:spPr>
          <a:xfrm>
            <a:off x="822960" y="2468880"/>
            <a:ext cx="4297680" cy="576072"/>
          </a:xfrm>
          <a:prstGeom prst="rect">
            <a:avLst/>
          </a:prstGeom>
          <a:noFill/>
          <a:ln/>
        </p:spPr>
        <p:txBody>
          <a:bodyPr wrap="square" lIns="0" tIns="0" rIns="0" bIns="0" rtlCol="0" anchor="ctr"/>
          <a:lstStyle/>
          <a:p>
            <a:pPr indent="0" marL="0">
              <a:buNone/>
            </a:pPr>
            <a:r>
              <a:rPr lang="en-US" sz="2900" b="1" dirty="0">
                <a:solidFill>
                  <a:srgbClr val="FFFFFF"/>
                </a:solidFill>
                <a:latin typeface="Arial" pitchFamily="34" charset="0"/>
                <a:ea typeface="Arial" pitchFamily="34" charset="-122"/>
                <a:cs typeface="Arial" pitchFamily="34" charset="-120"/>
              </a:rPr>
              <a:t>p* = p₀ − E₀ / w</a:t>
            </a:r>
            <a:endParaRPr lang="en-US" sz="2900" dirty="0"/>
          </a:p>
        </p:txBody>
      </p:sp>
      <p:sp>
        <p:nvSpPr>
          <p:cNvPr id="13" name="Text 11"/>
          <p:cNvSpPr/>
          <p:nvPr/>
        </p:nvSpPr>
        <p:spPr>
          <a:xfrm>
            <a:off x="5861304" y="2377440"/>
            <a:ext cx="5623560" cy="1097280"/>
          </a:xfrm>
          <a:prstGeom prst="rect">
            <a:avLst/>
          </a:prstGeom>
          <a:noFill/>
          <a:ln/>
        </p:spPr>
        <p:txBody>
          <a:bodyPr wrap="square" lIns="0" tIns="0" rIns="0" bIns="0" rtlCol="0" anchor="ctr"/>
          <a:lstStyle/>
          <a:p>
            <a:pPr indent="0" marL="0">
              <a:buNone/>
            </a:pPr>
            <a:r>
              <a:rPr lang="en-US" sz="2100" dirty="0">
                <a:solidFill>
                  <a:srgbClr val="171B20"/>
                </a:solidFill>
                <a:latin typeface="Arial" pitchFamily="34" charset="0"/>
                <a:ea typeface="Arial" pitchFamily="34" charset="-122"/>
                <a:cs typeface="Arial" pitchFamily="34" charset="-120"/>
              </a:rPr>
              <a:t>Illustration</a:t>
            </a:r>
            <a:endParaRPr lang="en-US" sz="2100" dirty="0"/>
          </a:p>
          <a:p>
            <a:pPr indent="0" marL="0">
              <a:buNone/>
            </a:pPr>
            <a:r>
              <a:rPr lang="en-US" sz="2100" dirty="0">
                <a:solidFill>
                  <a:srgbClr val="171B20"/>
                </a:solidFill>
                <a:latin typeface="Arial" pitchFamily="34" charset="0"/>
                <a:ea typeface="Arial" pitchFamily="34" charset="-122"/>
                <a:cs typeface="Arial" pitchFamily="34" charset="-120"/>
              </a:rPr>
              <a:t>p₀ = 100 · E₀ = $10,000</a:t>
            </a:r>
            <a:endParaRPr lang="en-US" sz="2100" dirty="0"/>
          </a:p>
          <a:p>
            <a:pPr indent="0" marL="0">
              <a:buNone/>
            </a:pPr>
            <a:r>
              <a:rPr lang="en-US" sz="2100" dirty="0">
                <a:solidFill>
                  <a:srgbClr val="171B20"/>
                </a:solidFill>
                <a:latin typeface="Arial" pitchFamily="34" charset="0"/>
                <a:ea typeface="Arial" pitchFamily="34" charset="-122"/>
                <a:cs typeface="Arial" pitchFamily="34" charset="-120"/>
              </a:rPr>
              <a:t>10,000 units long → p* = 99</a:t>
            </a:r>
            <a:endParaRPr lang="en-US" sz="2100" dirty="0"/>
          </a:p>
        </p:txBody>
      </p:sp>
      <p:sp>
        <p:nvSpPr>
          <p:cNvPr id="14" name="Shape 12"/>
          <p:cNvSpPr/>
          <p:nvPr/>
        </p:nvSpPr>
        <p:spPr>
          <a:xfrm>
            <a:off x="905256" y="4407408"/>
            <a:ext cx="3432048" cy="676656"/>
          </a:xfrm>
          <a:prstGeom prst="rect">
            <a:avLst/>
          </a:prstGeom>
          <a:solidFill>
            <a:srgbClr val="F8E7E9"/>
          </a:solidFill>
          <a:ln w="7620">
            <a:solidFill>
              <a:srgbClr val="F8E7E9"/>
            </a:solidFill>
            <a:prstDash val="solid"/>
          </a:ln>
        </p:spPr>
      </p:sp>
      <p:sp>
        <p:nvSpPr>
          <p:cNvPr id="15" name="Shape 13"/>
          <p:cNvSpPr/>
          <p:nvPr/>
        </p:nvSpPr>
        <p:spPr>
          <a:xfrm>
            <a:off x="905256" y="4754880"/>
            <a:ext cx="10296144" cy="0"/>
          </a:xfrm>
          <a:prstGeom prst="line">
            <a:avLst/>
          </a:prstGeom>
          <a:noFill/>
          <a:ln w="21590">
            <a:solidFill>
              <a:srgbClr val="171B20"/>
            </a:solidFill>
            <a:prstDash val="solid"/>
          </a:ln>
        </p:spPr>
      </p:sp>
      <p:sp>
        <p:nvSpPr>
          <p:cNvPr id="16" name="Shape 14"/>
          <p:cNvSpPr/>
          <p:nvPr/>
        </p:nvSpPr>
        <p:spPr>
          <a:xfrm>
            <a:off x="4337304" y="4087368"/>
            <a:ext cx="0" cy="1188720"/>
          </a:xfrm>
          <a:prstGeom prst="line">
            <a:avLst/>
          </a:prstGeom>
          <a:noFill/>
          <a:ln w="31750">
            <a:solidFill>
              <a:srgbClr val="CC6271"/>
            </a:solidFill>
            <a:prstDash val="solid"/>
          </a:ln>
        </p:spPr>
      </p:sp>
      <p:sp>
        <p:nvSpPr>
          <p:cNvPr id="17" name="Shape 15"/>
          <p:cNvSpPr/>
          <p:nvPr/>
        </p:nvSpPr>
        <p:spPr>
          <a:xfrm>
            <a:off x="5952744" y="4654296"/>
            <a:ext cx="201168" cy="201168"/>
          </a:xfrm>
          <a:prstGeom prst="ellipse">
            <a:avLst/>
          </a:prstGeom>
          <a:solidFill>
            <a:srgbClr val="FFDF00"/>
          </a:solidFill>
          <a:ln w="12700">
            <a:solidFill>
              <a:srgbClr val="171B20"/>
            </a:solidFill>
            <a:prstDash val="solid"/>
          </a:ln>
        </p:spPr>
      </p:sp>
      <p:sp>
        <p:nvSpPr>
          <p:cNvPr id="18" name="Text 16"/>
          <p:cNvSpPr/>
          <p:nvPr/>
        </p:nvSpPr>
        <p:spPr>
          <a:xfrm>
            <a:off x="740664" y="5038344"/>
            <a:ext cx="329184" cy="219456"/>
          </a:xfrm>
          <a:prstGeom prst="rect">
            <a:avLst/>
          </a:prstGeom>
          <a:noFill/>
          <a:ln/>
        </p:spPr>
        <p:txBody>
          <a:bodyPr wrap="square" lIns="0" tIns="0" rIns="0" bIns="0" rtlCol="0" anchor="ctr"/>
          <a:lstStyle/>
          <a:p>
            <a:pPr algn="ctr" indent="0" marL="0">
              <a:buNone/>
            </a:pPr>
            <a:r>
              <a:rPr lang="en-US" sz="1200" dirty="0">
                <a:solidFill>
                  <a:srgbClr val="788271"/>
                </a:solidFill>
                <a:latin typeface="Arial" pitchFamily="34" charset="0"/>
                <a:ea typeface="Arial" pitchFamily="34" charset="-122"/>
                <a:cs typeface="Arial" pitchFamily="34" charset="-120"/>
              </a:rPr>
              <a:t>97</a:t>
            </a:r>
            <a:endParaRPr lang="en-US" sz="1200" dirty="0"/>
          </a:p>
        </p:txBody>
      </p:sp>
      <p:sp>
        <p:nvSpPr>
          <p:cNvPr id="19" name="Text 17"/>
          <p:cNvSpPr/>
          <p:nvPr/>
        </p:nvSpPr>
        <p:spPr>
          <a:xfrm>
            <a:off x="2456688" y="5038344"/>
            <a:ext cx="329184" cy="219456"/>
          </a:xfrm>
          <a:prstGeom prst="rect">
            <a:avLst/>
          </a:prstGeom>
          <a:noFill/>
          <a:ln/>
        </p:spPr>
        <p:txBody>
          <a:bodyPr wrap="square" lIns="0" tIns="0" rIns="0" bIns="0" rtlCol="0" anchor="ctr"/>
          <a:lstStyle/>
          <a:p>
            <a:pPr algn="ctr" indent="0" marL="0">
              <a:buNone/>
            </a:pPr>
            <a:r>
              <a:rPr lang="en-US" sz="1200" dirty="0">
                <a:solidFill>
                  <a:srgbClr val="788271"/>
                </a:solidFill>
                <a:latin typeface="Arial" pitchFamily="34" charset="0"/>
                <a:ea typeface="Arial" pitchFamily="34" charset="-122"/>
                <a:cs typeface="Arial" pitchFamily="34" charset="-120"/>
              </a:rPr>
              <a:t>98</a:t>
            </a:r>
            <a:endParaRPr lang="en-US" sz="1200" dirty="0"/>
          </a:p>
        </p:txBody>
      </p:sp>
      <p:sp>
        <p:nvSpPr>
          <p:cNvPr id="20" name="Text 18"/>
          <p:cNvSpPr/>
          <p:nvPr/>
        </p:nvSpPr>
        <p:spPr>
          <a:xfrm>
            <a:off x="4172712" y="5038344"/>
            <a:ext cx="329184" cy="219456"/>
          </a:xfrm>
          <a:prstGeom prst="rect">
            <a:avLst/>
          </a:prstGeom>
          <a:noFill/>
          <a:ln/>
        </p:spPr>
        <p:txBody>
          <a:bodyPr wrap="square" lIns="0" tIns="0" rIns="0" bIns="0" rtlCol="0" anchor="ctr"/>
          <a:lstStyle/>
          <a:p>
            <a:pPr algn="ctr" indent="0" marL="0">
              <a:buNone/>
            </a:pPr>
            <a:r>
              <a:rPr lang="en-US" sz="1200" dirty="0">
                <a:solidFill>
                  <a:srgbClr val="788271"/>
                </a:solidFill>
                <a:latin typeface="Arial" pitchFamily="34" charset="0"/>
                <a:ea typeface="Arial" pitchFamily="34" charset="-122"/>
                <a:cs typeface="Arial" pitchFamily="34" charset="-120"/>
              </a:rPr>
              <a:t>99</a:t>
            </a:r>
            <a:endParaRPr lang="en-US" sz="1200" dirty="0"/>
          </a:p>
        </p:txBody>
      </p:sp>
      <p:sp>
        <p:nvSpPr>
          <p:cNvPr id="21" name="Text 19"/>
          <p:cNvSpPr/>
          <p:nvPr/>
        </p:nvSpPr>
        <p:spPr>
          <a:xfrm>
            <a:off x="5888736" y="5038344"/>
            <a:ext cx="329184" cy="219456"/>
          </a:xfrm>
          <a:prstGeom prst="rect">
            <a:avLst/>
          </a:prstGeom>
          <a:noFill/>
          <a:ln/>
        </p:spPr>
        <p:txBody>
          <a:bodyPr wrap="square" lIns="0" tIns="0" rIns="0" bIns="0" rtlCol="0" anchor="ctr"/>
          <a:lstStyle/>
          <a:p>
            <a:pPr algn="ctr" indent="0" marL="0">
              <a:buNone/>
            </a:pPr>
            <a:r>
              <a:rPr lang="en-US" sz="1200" dirty="0">
                <a:solidFill>
                  <a:srgbClr val="788271"/>
                </a:solidFill>
                <a:latin typeface="Arial" pitchFamily="34" charset="0"/>
                <a:ea typeface="Arial" pitchFamily="34" charset="-122"/>
                <a:cs typeface="Arial" pitchFamily="34" charset="-120"/>
              </a:rPr>
              <a:t>100</a:t>
            </a:r>
            <a:endParaRPr lang="en-US" sz="1200" dirty="0"/>
          </a:p>
        </p:txBody>
      </p:sp>
      <p:sp>
        <p:nvSpPr>
          <p:cNvPr id="22" name="Text 20"/>
          <p:cNvSpPr/>
          <p:nvPr/>
        </p:nvSpPr>
        <p:spPr>
          <a:xfrm>
            <a:off x="7604760" y="5038344"/>
            <a:ext cx="329184" cy="219456"/>
          </a:xfrm>
          <a:prstGeom prst="rect">
            <a:avLst/>
          </a:prstGeom>
          <a:noFill/>
          <a:ln/>
        </p:spPr>
        <p:txBody>
          <a:bodyPr wrap="square" lIns="0" tIns="0" rIns="0" bIns="0" rtlCol="0" anchor="ctr"/>
          <a:lstStyle/>
          <a:p>
            <a:pPr algn="ctr" indent="0" marL="0">
              <a:buNone/>
            </a:pPr>
            <a:r>
              <a:rPr lang="en-US" sz="1200" dirty="0">
                <a:solidFill>
                  <a:srgbClr val="788271"/>
                </a:solidFill>
                <a:latin typeface="Arial" pitchFamily="34" charset="0"/>
                <a:ea typeface="Arial" pitchFamily="34" charset="-122"/>
                <a:cs typeface="Arial" pitchFamily="34" charset="-120"/>
              </a:rPr>
              <a:t>101</a:t>
            </a:r>
            <a:endParaRPr lang="en-US" sz="1200" dirty="0"/>
          </a:p>
        </p:txBody>
      </p:sp>
      <p:sp>
        <p:nvSpPr>
          <p:cNvPr id="23" name="Text 21"/>
          <p:cNvSpPr/>
          <p:nvPr/>
        </p:nvSpPr>
        <p:spPr>
          <a:xfrm>
            <a:off x="9320784" y="5038344"/>
            <a:ext cx="329184" cy="219456"/>
          </a:xfrm>
          <a:prstGeom prst="rect">
            <a:avLst/>
          </a:prstGeom>
          <a:noFill/>
          <a:ln/>
        </p:spPr>
        <p:txBody>
          <a:bodyPr wrap="square" lIns="0" tIns="0" rIns="0" bIns="0" rtlCol="0" anchor="ctr"/>
          <a:lstStyle/>
          <a:p>
            <a:pPr algn="ctr" indent="0" marL="0">
              <a:buNone/>
            </a:pPr>
            <a:r>
              <a:rPr lang="en-US" sz="1200" dirty="0">
                <a:solidFill>
                  <a:srgbClr val="788271"/>
                </a:solidFill>
                <a:latin typeface="Arial" pitchFamily="34" charset="0"/>
                <a:ea typeface="Arial" pitchFamily="34" charset="-122"/>
                <a:cs typeface="Arial" pitchFamily="34" charset="-120"/>
              </a:rPr>
              <a:t>102</a:t>
            </a:r>
            <a:endParaRPr lang="en-US" sz="1200" dirty="0"/>
          </a:p>
        </p:txBody>
      </p:sp>
      <p:sp>
        <p:nvSpPr>
          <p:cNvPr id="24" name="Text 22"/>
          <p:cNvSpPr/>
          <p:nvPr/>
        </p:nvSpPr>
        <p:spPr>
          <a:xfrm>
            <a:off x="11036808" y="5038344"/>
            <a:ext cx="329184" cy="219456"/>
          </a:xfrm>
          <a:prstGeom prst="rect">
            <a:avLst/>
          </a:prstGeom>
          <a:noFill/>
          <a:ln/>
        </p:spPr>
        <p:txBody>
          <a:bodyPr wrap="square" lIns="0" tIns="0" rIns="0" bIns="0" rtlCol="0" anchor="ctr"/>
          <a:lstStyle/>
          <a:p>
            <a:pPr algn="ctr" indent="0" marL="0">
              <a:buNone/>
            </a:pPr>
            <a:r>
              <a:rPr lang="en-US" sz="1200" dirty="0">
                <a:solidFill>
                  <a:srgbClr val="788271"/>
                </a:solidFill>
                <a:latin typeface="Arial" pitchFamily="34" charset="0"/>
                <a:ea typeface="Arial" pitchFamily="34" charset="-122"/>
                <a:cs typeface="Arial" pitchFamily="34" charset="-120"/>
              </a:rPr>
              <a:t>103</a:t>
            </a:r>
            <a:endParaRPr lang="en-US" sz="1200" dirty="0"/>
          </a:p>
        </p:txBody>
      </p:sp>
      <p:sp>
        <p:nvSpPr>
          <p:cNvPr id="25" name="Text 23"/>
          <p:cNvSpPr/>
          <p:nvPr/>
        </p:nvSpPr>
        <p:spPr>
          <a:xfrm>
            <a:off x="1097280" y="4517136"/>
            <a:ext cx="1554480" cy="320040"/>
          </a:xfrm>
          <a:prstGeom prst="rect">
            <a:avLst/>
          </a:prstGeom>
          <a:noFill/>
          <a:ln/>
        </p:spPr>
        <p:txBody>
          <a:bodyPr wrap="square" lIns="0" tIns="0" rIns="0" bIns="0" rtlCol="0" anchor="ctr"/>
          <a:lstStyle/>
          <a:p>
            <a:pPr indent="0" marL="0">
              <a:buNone/>
            </a:pPr>
            <a:r>
              <a:rPr lang="en-US" sz="2000" b="1" dirty="0">
                <a:solidFill>
                  <a:srgbClr val="CC6271"/>
                </a:solidFill>
                <a:latin typeface="Arial" pitchFamily="34" charset="0"/>
                <a:ea typeface="Arial" pitchFamily="34" charset="-122"/>
                <a:cs typeface="Arial" pitchFamily="34" charset="-120"/>
              </a:rPr>
              <a:t>E &lt; 0</a:t>
            </a:r>
            <a:endParaRPr lang="en-US" sz="2000" dirty="0"/>
          </a:p>
        </p:txBody>
      </p:sp>
      <p:sp>
        <p:nvSpPr>
          <p:cNvPr id="26" name="Text 24"/>
          <p:cNvSpPr/>
          <p:nvPr/>
        </p:nvSpPr>
        <p:spPr>
          <a:xfrm>
            <a:off x="3944112" y="3730752"/>
            <a:ext cx="813816" cy="228600"/>
          </a:xfrm>
          <a:prstGeom prst="rect">
            <a:avLst/>
          </a:prstGeom>
          <a:noFill/>
          <a:ln/>
        </p:spPr>
        <p:txBody>
          <a:bodyPr wrap="square" lIns="0" tIns="0" rIns="0" bIns="0" rtlCol="0" anchor="ctr"/>
          <a:lstStyle/>
          <a:p>
            <a:pPr indent="0" marL="0">
              <a:buNone/>
            </a:pPr>
            <a:r>
              <a:rPr lang="en-US" sz="1500" b="1" dirty="0">
                <a:solidFill>
                  <a:srgbClr val="CC6271"/>
                </a:solidFill>
                <a:latin typeface="Arial" pitchFamily="34" charset="0"/>
                <a:ea typeface="Arial" pitchFamily="34" charset="-122"/>
                <a:cs typeface="Arial" pitchFamily="34" charset="-120"/>
              </a:rPr>
              <a:t>E = 0</a:t>
            </a:r>
            <a:endParaRPr lang="en-US" sz="1500" dirty="0"/>
          </a:p>
        </p:txBody>
      </p:sp>
      <p:sp>
        <p:nvSpPr>
          <p:cNvPr id="27" name="Text 25"/>
          <p:cNvSpPr/>
          <p:nvPr/>
        </p:nvSpPr>
        <p:spPr>
          <a:xfrm>
            <a:off x="5504688" y="4215384"/>
            <a:ext cx="1463040" cy="274320"/>
          </a:xfrm>
          <a:prstGeom prst="rect">
            <a:avLst/>
          </a:prstGeom>
          <a:noFill/>
          <a:ln/>
        </p:spPr>
        <p:txBody>
          <a:bodyPr wrap="square" lIns="0" tIns="0" rIns="0" bIns="0" rtlCol="0" anchor="ctr"/>
          <a:lstStyle/>
          <a:p>
            <a:pPr indent="0" marL="0">
              <a:buNone/>
            </a:pPr>
            <a:r>
              <a:rPr lang="en-US" sz="1400" dirty="0">
                <a:solidFill>
                  <a:srgbClr val="171B20"/>
                </a:solidFill>
                <a:latin typeface="Arial" pitchFamily="34" charset="0"/>
                <a:ea typeface="Arial" pitchFamily="34" charset="-122"/>
                <a:cs typeface="Arial" pitchFamily="34" charset="-120"/>
              </a:rPr>
              <a:t>Current market</a:t>
            </a:r>
            <a:endParaRPr lang="en-US" sz="1400" dirty="0"/>
          </a:p>
        </p:txBody>
      </p:sp>
      <p:sp>
        <p:nvSpPr>
          <p:cNvPr id="28" name="Shape 26"/>
          <p:cNvSpPr/>
          <p:nvPr/>
        </p:nvSpPr>
        <p:spPr>
          <a:xfrm>
            <a:off x="566928" y="5852160"/>
            <a:ext cx="11018520" cy="457200"/>
          </a:xfrm>
          <a:prstGeom prst="roundRect">
            <a:avLst>
              <a:gd name="adj" fmla="val 10000"/>
            </a:avLst>
          </a:prstGeom>
          <a:solidFill>
            <a:srgbClr val="FFDF00"/>
          </a:solidFill>
          <a:ln w="7620">
            <a:solidFill>
              <a:srgbClr val="FFDF00"/>
            </a:solidFill>
            <a:prstDash val="solid"/>
          </a:ln>
        </p:spPr>
      </p:sp>
      <p:sp>
        <p:nvSpPr>
          <p:cNvPr id="29" name="Text 27"/>
          <p:cNvSpPr/>
          <p:nvPr/>
        </p:nvSpPr>
        <p:spPr>
          <a:xfrm>
            <a:off x="758952" y="5961888"/>
            <a:ext cx="10634472" cy="265176"/>
          </a:xfrm>
          <a:prstGeom prst="rect">
            <a:avLst/>
          </a:prstGeom>
          <a:noFill/>
          <a:ln/>
        </p:spPr>
        <p:txBody>
          <a:bodyPr wrap="square" lIns="0" tIns="0" rIns="0" bIns="0" rtlCol="0" anchor="ctr"/>
          <a:lstStyle/>
          <a:p>
            <a:pPr indent="0" marL="0">
              <a:buNone/>
            </a:pPr>
            <a:r>
              <a:rPr lang="en-US" sz="1300" b="1" dirty="0">
                <a:solidFill>
                  <a:srgbClr val="171B20"/>
                </a:solidFill>
                <a:latin typeface="Arial" pitchFamily="34" charset="0"/>
                <a:ea typeface="Arial" pitchFamily="34" charset="-122"/>
                <a:cs typeface="Arial" pitchFamily="34" charset="-120"/>
              </a:rPr>
              <a:t>At 99 the account reaches zero. A next executable quote below 99 can create a deficit.</a:t>
            </a:r>
            <a:endParaRPr lang="en-US" sz="1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5F6F2"/>
        </a:solidFill>
      </p:bgPr>
    </p:bg>
    <p:spTree>
      <p:nvGrpSpPr>
        <p:cNvPr id="1" name=""/>
        <p:cNvGrpSpPr/>
        <p:nvPr/>
      </p:nvGrpSpPr>
      <p:grpSpPr>
        <a:xfrm>
          <a:off x="0" y="0"/>
          <a:ext cx="0" cy="0"/>
          <a:chOff x="0" y="0"/>
          <a:chExt cx="0" cy="0"/>
        </a:xfrm>
      </p:grpSpPr>
      <p:sp>
        <p:nvSpPr>
          <p:cNvPr id="2" name="Shape 0"/>
          <p:cNvSpPr/>
          <p:nvPr/>
        </p:nvSpPr>
        <p:spPr>
          <a:xfrm>
            <a:off x="457200" y="246888"/>
            <a:ext cx="292608" cy="292608"/>
          </a:xfrm>
          <a:prstGeom prst="roundRect">
            <a:avLst>
              <a:gd name="adj" fmla="val 25000"/>
            </a:avLst>
          </a:prstGeom>
          <a:solidFill>
            <a:srgbClr val="FFDF00"/>
          </a:solidFill>
          <a:ln w="7620">
            <a:solidFill>
              <a:srgbClr val="FFDF00"/>
            </a:solidFill>
            <a:prstDash val="solid"/>
          </a:ln>
        </p:spPr>
      </p:sp>
      <p:sp>
        <p:nvSpPr>
          <p:cNvPr id="3" name="Text 1"/>
          <p:cNvSpPr/>
          <p:nvPr/>
        </p:nvSpPr>
        <p:spPr>
          <a:xfrm>
            <a:off x="532181" y="285293"/>
            <a:ext cx="164592" cy="182880"/>
          </a:xfrm>
          <a:prstGeom prst="rect">
            <a:avLst/>
          </a:prstGeom>
          <a:noFill/>
          <a:ln/>
        </p:spPr>
        <p:txBody>
          <a:bodyPr wrap="square" lIns="0" tIns="0" rIns="0" bIns="0" rtlCol="0" anchor="ctr"/>
          <a:lstStyle/>
          <a:p>
            <a:pPr indent="0" marL="0">
              <a:buNone/>
            </a:pPr>
            <a:r>
              <a:rPr lang="en-US" sz="1200" b="1" dirty="0">
                <a:solidFill>
                  <a:srgbClr val="171B20"/>
                </a:solidFill>
                <a:latin typeface="Arial" pitchFamily="34" charset="0"/>
                <a:ea typeface="Arial" pitchFamily="34" charset="-122"/>
                <a:cs typeface="Arial" pitchFamily="34" charset="-120"/>
              </a:rPr>
              <a:t>N</a:t>
            </a:r>
            <a:endParaRPr lang="en-US" sz="1200" dirty="0"/>
          </a:p>
        </p:txBody>
      </p:sp>
      <p:sp>
        <p:nvSpPr>
          <p:cNvPr id="4" name="Text 2"/>
          <p:cNvSpPr/>
          <p:nvPr/>
        </p:nvSpPr>
        <p:spPr>
          <a:xfrm>
            <a:off x="877824" y="283464"/>
            <a:ext cx="3657600" cy="182880"/>
          </a:xfrm>
          <a:prstGeom prst="rect">
            <a:avLst/>
          </a:prstGeom>
          <a:noFill/>
          <a:ln/>
        </p:spPr>
        <p:txBody>
          <a:bodyPr wrap="square" lIns="0" tIns="0" rIns="0" bIns="0" rtlCol="0" anchor="ctr"/>
          <a:lstStyle/>
          <a:p>
            <a:pPr indent="0" marL="0">
              <a:buNone/>
            </a:pPr>
            <a:r>
              <a:rPr lang="en-US" sz="1000" b="1" spc="80" kern="0" dirty="0">
                <a:solidFill>
                  <a:srgbClr val="171B20"/>
                </a:solidFill>
                <a:latin typeface="Arial" pitchFamily="34" charset="0"/>
                <a:ea typeface="Arial" pitchFamily="34" charset="-122"/>
                <a:cs typeface="Arial" pitchFamily="34" charset="-120"/>
              </a:rPr>
              <a:t>NBC / GEOMETRY LAB</a:t>
            </a:r>
            <a:endParaRPr lang="en-US" sz="1000" dirty="0"/>
          </a:p>
        </p:txBody>
      </p:sp>
      <p:sp>
        <p:nvSpPr>
          <p:cNvPr id="5" name="Text 3"/>
          <p:cNvSpPr/>
          <p:nvPr/>
        </p:nvSpPr>
        <p:spPr>
          <a:xfrm>
            <a:off x="7498080" y="283464"/>
            <a:ext cx="4160520" cy="182880"/>
          </a:xfrm>
          <a:prstGeom prst="rect">
            <a:avLst/>
          </a:prstGeom>
          <a:noFill/>
          <a:ln/>
        </p:spPr>
        <p:txBody>
          <a:bodyPr wrap="square" lIns="0" tIns="0" rIns="0" bIns="0" rtlCol="0" anchor="ctr"/>
          <a:lstStyle/>
          <a:p>
            <a:pPr algn="r" indent="0" marL="0">
              <a:buNone/>
            </a:pPr>
            <a:r>
              <a:rPr lang="en-US" sz="900" spc="70" kern="0" dirty="0">
                <a:solidFill>
                  <a:srgbClr val="788271"/>
                </a:solidFill>
                <a:latin typeface="Arial" pitchFamily="34" charset="0"/>
                <a:ea typeface="Arial" pitchFamily="34" charset="-122"/>
                <a:cs typeface="Arial" pitchFamily="34" charset="-120"/>
              </a:rPr>
              <a:t>01 / FOUNDATIONS</a:t>
            </a:r>
            <a:endParaRPr lang="en-US" sz="900" dirty="0"/>
          </a:p>
        </p:txBody>
      </p:sp>
      <p:sp>
        <p:nvSpPr>
          <p:cNvPr id="6" name="Text 4"/>
          <p:cNvSpPr/>
          <p:nvPr/>
        </p:nvSpPr>
        <p:spPr>
          <a:xfrm>
            <a:off x="530352" y="859536"/>
            <a:ext cx="11064240" cy="786384"/>
          </a:xfrm>
          <a:prstGeom prst="rect">
            <a:avLst/>
          </a:prstGeom>
          <a:noFill/>
          <a:ln/>
        </p:spPr>
        <p:txBody>
          <a:bodyPr wrap="square" lIns="0" tIns="0" rIns="0" bIns="0" rtlCol="0" anchor="ctr"/>
          <a:lstStyle/>
          <a:p>
            <a:pPr indent="0" marL="0">
              <a:buNone/>
            </a:pPr>
            <a:r>
              <a:rPr lang="en-US" sz="3100" b="1" dirty="0">
                <a:solidFill>
                  <a:srgbClr val="171B20"/>
                </a:solidFill>
                <a:latin typeface="Arial" pitchFamily="34" charset="0"/>
                <a:ea typeface="Arial" pitchFamily="34" charset="-122"/>
                <a:cs typeface="Arial" pitchFamily="34" charset="-120"/>
              </a:rPr>
              <a:t>Two assets: a line divides the price plane.</a:t>
            </a:r>
            <a:endParaRPr lang="en-US" sz="3100" dirty="0"/>
          </a:p>
        </p:txBody>
      </p:sp>
      <p:sp>
        <p:nvSpPr>
          <p:cNvPr id="7" name="Text 5"/>
          <p:cNvSpPr/>
          <p:nvPr/>
        </p:nvSpPr>
        <p:spPr>
          <a:xfrm>
            <a:off x="548640" y="1655064"/>
            <a:ext cx="10972800" cy="384048"/>
          </a:xfrm>
          <a:prstGeom prst="rect">
            <a:avLst/>
          </a:prstGeom>
          <a:noFill/>
          <a:ln/>
        </p:spPr>
        <p:txBody>
          <a:bodyPr wrap="square" lIns="0" tIns="0" rIns="0" bIns="0" rtlCol="0" anchor="ctr"/>
          <a:lstStyle/>
          <a:p>
            <a:pPr indent="0" marL="0">
              <a:buNone/>
            </a:pPr>
            <a:r>
              <a:rPr lang="en-US" sz="1300" dirty="0">
                <a:solidFill>
                  <a:srgbClr val="788271"/>
                </a:solidFill>
                <a:latin typeface="Arial" pitchFamily="34" charset="0"/>
                <a:ea typeface="Arial" pitchFamily="34" charset="-122"/>
                <a:cs typeface="Arial" pitchFamily="34" charset="-120"/>
              </a:rPr>
              <a:t>The third coordinate is held fixed in this conditional slice.</a:t>
            </a:r>
            <a:endParaRPr lang="en-US" sz="1300" dirty="0"/>
          </a:p>
        </p:txBody>
      </p:sp>
      <p:sp>
        <p:nvSpPr>
          <p:cNvPr id="8" name="Shape 6"/>
          <p:cNvSpPr/>
          <p:nvPr/>
        </p:nvSpPr>
        <p:spPr>
          <a:xfrm>
            <a:off x="530352" y="6455664"/>
            <a:ext cx="11109960" cy="0"/>
          </a:xfrm>
          <a:prstGeom prst="line">
            <a:avLst/>
          </a:prstGeom>
          <a:noFill/>
          <a:ln w="10160">
            <a:solidFill>
              <a:srgbClr val="E1E6DA"/>
            </a:solidFill>
            <a:prstDash val="solid"/>
          </a:ln>
        </p:spPr>
      </p:sp>
      <p:sp>
        <p:nvSpPr>
          <p:cNvPr id="9" name="Text 7"/>
          <p:cNvSpPr/>
          <p:nvPr/>
        </p:nvSpPr>
        <p:spPr>
          <a:xfrm>
            <a:off x="548640" y="6556248"/>
            <a:ext cx="10287000" cy="146304"/>
          </a:xfrm>
          <a:prstGeom prst="rect">
            <a:avLst/>
          </a:prstGeom>
          <a:noFill/>
          <a:ln/>
        </p:spPr>
        <p:txBody>
          <a:bodyPr wrap="square" lIns="0" tIns="0" rIns="0" bIns="0" rtlCol="0" anchor="ctr"/>
          <a:lstStyle/>
          <a:p>
            <a:pPr indent="0" marL="0">
              <a:buNone/>
            </a:pPr>
            <a:r>
              <a:rPr lang="en-US" sz="700" dirty="0">
                <a:solidFill>
                  <a:srgbClr val="788271"/>
                </a:solidFill>
                <a:latin typeface="Arial" pitchFamily="34" charset="0"/>
                <a:ea typeface="Arial" pitchFamily="34" charset="-122"/>
                <a:cs typeface="Arial" pitchFamily="34" charset="-120"/>
              </a:rPr>
              <a:t>Synthetic research illustration • Not historical performance • Model v1.0</a:t>
            </a:r>
            <a:endParaRPr lang="en-US" sz="700" dirty="0"/>
          </a:p>
        </p:txBody>
      </p:sp>
      <p:sp>
        <p:nvSpPr>
          <p:cNvPr id="10" name="Text 8"/>
          <p:cNvSpPr/>
          <p:nvPr/>
        </p:nvSpPr>
        <p:spPr>
          <a:xfrm>
            <a:off x="11091672" y="6547104"/>
            <a:ext cx="539496" cy="164592"/>
          </a:xfrm>
          <a:prstGeom prst="rect">
            <a:avLst/>
          </a:prstGeom>
          <a:noFill/>
          <a:ln/>
        </p:spPr>
        <p:txBody>
          <a:bodyPr wrap="square" lIns="0" tIns="0" rIns="0" bIns="0" rtlCol="0" anchor="ctr"/>
          <a:lstStyle/>
          <a:p>
            <a:pPr algn="r" indent="0" marL="0">
              <a:buNone/>
            </a:pPr>
            <a:r>
              <a:rPr lang="en-US" sz="900" dirty="0">
                <a:solidFill>
                  <a:srgbClr val="788271"/>
                </a:solidFill>
                <a:latin typeface="Arial" pitchFamily="34" charset="0"/>
                <a:ea typeface="Arial" pitchFamily="34" charset="-122"/>
                <a:cs typeface="Arial" pitchFamily="34" charset="-120"/>
              </a:rPr>
              <a:t>08</a:t>
            </a:r>
            <a:endParaRPr lang="en-US" sz="900" dirty="0"/>
          </a:p>
        </p:txBody>
      </p:sp>
      <p:sp>
        <p:nvSpPr>
          <p:cNvPr id="11" name="Shape 9"/>
          <p:cNvSpPr/>
          <p:nvPr/>
        </p:nvSpPr>
        <p:spPr>
          <a:xfrm>
            <a:off x="594360" y="2231136"/>
            <a:ext cx="6565392" cy="3840480"/>
          </a:xfrm>
          <a:prstGeom prst="roundRect">
            <a:avLst>
              <a:gd name="adj" fmla="val 2381"/>
            </a:avLst>
          </a:prstGeom>
          <a:solidFill>
            <a:srgbClr val="FFFFFF"/>
          </a:solidFill>
          <a:ln w="7620">
            <a:solidFill>
              <a:srgbClr val="E1E6DA"/>
            </a:solidFill>
            <a:prstDash val="solid"/>
          </a:ln>
        </p:spPr>
      </p:sp>
      <p:pic>
        <p:nvPicPr>
          <p:cNvPr id="12" name="Image 0" descr="/mnt/data/nbc_geometry_lab/tools/presentation_assets/slice.png">    </p:cNvPr>
          <p:cNvPicPr>
            <a:picLocks noChangeAspect="1"/>
          </p:cNvPicPr>
          <p:nvPr/>
        </p:nvPicPr>
        <p:blipFill>
          <a:blip r:embed="rId1"/>
          <a:stretch>
            <a:fillRect/>
          </a:stretch>
        </p:blipFill>
        <p:spPr>
          <a:xfrm>
            <a:off x="685800" y="2511853"/>
            <a:ext cx="6382512" cy="3260757"/>
          </a:xfrm>
          <a:prstGeom prst="rect">
            <a:avLst/>
          </a:prstGeom>
        </p:spPr>
      </p:pic>
      <p:sp>
        <p:nvSpPr>
          <p:cNvPr id="13" name="Text 10"/>
          <p:cNvSpPr/>
          <p:nvPr/>
        </p:nvSpPr>
        <p:spPr>
          <a:xfrm>
            <a:off x="7571232" y="2606040"/>
            <a:ext cx="3657600" cy="1033272"/>
          </a:xfrm>
          <a:prstGeom prst="rect">
            <a:avLst/>
          </a:prstGeom>
          <a:noFill/>
          <a:ln/>
        </p:spPr>
        <p:txBody>
          <a:bodyPr wrap="square" lIns="0" tIns="0" rIns="0" bIns="0" rtlCol="0" anchor="ctr"/>
          <a:lstStyle/>
          <a:p>
            <a:pPr indent="0" marL="0">
              <a:buNone/>
            </a:pPr>
            <a:r>
              <a:rPr lang="en-US" sz="2700" b="1" dirty="0">
                <a:solidFill>
                  <a:srgbClr val="171B20"/>
                </a:solidFill>
                <a:latin typeface="Arial" pitchFamily="34" charset="0"/>
                <a:ea typeface="Arial" pitchFamily="34" charset="-122"/>
                <a:cs typeface="Arial" pitchFamily="34" charset="-120"/>
              </a:rPr>
              <a:t>2D slice ≠ a projection</a:t>
            </a:r>
            <a:endParaRPr lang="en-US" sz="2700" dirty="0"/>
          </a:p>
          <a:p>
            <a:pPr indent="0" marL="0">
              <a:buNone/>
            </a:pPr>
            <a:r>
              <a:rPr lang="en-US" sz="2700" b="1" dirty="0">
                <a:solidFill>
                  <a:srgbClr val="171B20"/>
                </a:solidFill>
                <a:latin typeface="Arial" pitchFamily="34" charset="0"/>
                <a:ea typeface="Arial" pitchFamily="34" charset="-122"/>
                <a:cs typeface="Arial" pitchFamily="34" charset="-120"/>
              </a:rPr>
              <a:t>that discards risk.</a:t>
            </a:r>
            <a:endParaRPr lang="en-US" sz="2700" dirty="0"/>
          </a:p>
        </p:txBody>
      </p:sp>
      <p:sp>
        <p:nvSpPr>
          <p:cNvPr id="14" name="Text 11"/>
          <p:cNvSpPr/>
          <p:nvPr/>
        </p:nvSpPr>
        <p:spPr>
          <a:xfrm>
            <a:off x="7598664" y="4114800"/>
            <a:ext cx="3657600" cy="1280160"/>
          </a:xfrm>
          <a:prstGeom prst="rect">
            <a:avLst/>
          </a:prstGeom>
          <a:noFill/>
          <a:ln/>
        </p:spPr>
        <p:txBody>
          <a:bodyPr wrap="square" lIns="0" tIns="0" rIns="0" bIns="0" rtlCol="0" anchor="ctr"/>
          <a:lstStyle/>
          <a:p>
            <a:pPr indent="0" marL="0">
              <a:buNone/>
            </a:pPr>
            <a:r>
              <a:rPr lang="en-US" sz="1900" dirty="0">
                <a:solidFill>
                  <a:srgbClr val="788271"/>
                </a:solidFill>
                <a:latin typeface="Arial" pitchFamily="34" charset="0"/>
                <a:ea typeface="Arial" pitchFamily="34" charset="-122"/>
                <a:cs typeface="Arial" pitchFamily="34" charset="-120"/>
              </a:rPr>
              <a:t>The fixed coordinate still contributes</a:t>
            </a:r>
            <a:endParaRPr lang="en-US" sz="1900" dirty="0"/>
          </a:p>
          <a:p>
            <a:pPr indent="0" marL="0">
              <a:buNone/>
            </a:pPr>
            <a:r>
              <a:rPr lang="en-US" sz="1900" dirty="0">
                <a:solidFill>
                  <a:srgbClr val="788271"/>
                </a:solidFill>
                <a:latin typeface="Arial" pitchFamily="34" charset="0"/>
                <a:ea typeface="Arial" pitchFamily="34" charset="-122"/>
                <a:cs typeface="Arial" pitchFamily="34" charset="-120"/>
              </a:rPr>
              <a:t>to equity through the intercept.</a:t>
            </a:r>
            <a:endParaRPr lang="en-US" sz="1900" dirty="0"/>
          </a:p>
          <a:p>
            <a:pPr indent="0" marL="0">
              <a:buNone/>
            </a:pPr>
            <a:r>
              <a:rPr lang="en-US" sz="1900" dirty="0">
                <a:solidFill>
                  <a:srgbClr val="788271"/>
                </a:solidFill>
                <a:latin typeface="Arial" pitchFamily="34" charset="0"/>
                <a:ea typeface="Arial" pitchFamily="34" charset="-122"/>
                <a:cs typeface="Arial" pitchFamily="34" charset="-120"/>
              </a:rPr>
              <a:t>Moving it shifts the line.</a:t>
            </a:r>
            <a:endParaRPr lang="en-US" sz="1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5F6F2"/>
        </a:solidFill>
      </p:bgPr>
    </p:bg>
    <p:spTree>
      <p:nvGrpSpPr>
        <p:cNvPr id="1" name=""/>
        <p:cNvGrpSpPr/>
        <p:nvPr/>
      </p:nvGrpSpPr>
      <p:grpSpPr>
        <a:xfrm>
          <a:off x="0" y="0"/>
          <a:ext cx="0" cy="0"/>
          <a:chOff x="0" y="0"/>
          <a:chExt cx="0" cy="0"/>
        </a:xfrm>
      </p:grpSpPr>
      <p:sp>
        <p:nvSpPr>
          <p:cNvPr id="2" name="Shape 0"/>
          <p:cNvSpPr/>
          <p:nvPr/>
        </p:nvSpPr>
        <p:spPr>
          <a:xfrm>
            <a:off x="457200" y="246888"/>
            <a:ext cx="292608" cy="292608"/>
          </a:xfrm>
          <a:prstGeom prst="roundRect">
            <a:avLst>
              <a:gd name="adj" fmla="val 25000"/>
            </a:avLst>
          </a:prstGeom>
          <a:solidFill>
            <a:srgbClr val="FFDF00"/>
          </a:solidFill>
          <a:ln w="7620">
            <a:solidFill>
              <a:srgbClr val="FFDF00"/>
            </a:solidFill>
            <a:prstDash val="solid"/>
          </a:ln>
        </p:spPr>
      </p:sp>
      <p:sp>
        <p:nvSpPr>
          <p:cNvPr id="3" name="Text 1"/>
          <p:cNvSpPr/>
          <p:nvPr/>
        </p:nvSpPr>
        <p:spPr>
          <a:xfrm>
            <a:off x="532181" y="285293"/>
            <a:ext cx="164592" cy="182880"/>
          </a:xfrm>
          <a:prstGeom prst="rect">
            <a:avLst/>
          </a:prstGeom>
          <a:noFill/>
          <a:ln/>
        </p:spPr>
        <p:txBody>
          <a:bodyPr wrap="square" lIns="0" tIns="0" rIns="0" bIns="0" rtlCol="0" anchor="ctr"/>
          <a:lstStyle/>
          <a:p>
            <a:pPr indent="0" marL="0">
              <a:buNone/>
            </a:pPr>
            <a:r>
              <a:rPr lang="en-US" sz="1200" b="1" dirty="0">
                <a:solidFill>
                  <a:srgbClr val="171B20"/>
                </a:solidFill>
                <a:latin typeface="Arial" pitchFamily="34" charset="0"/>
                <a:ea typeface="Arial" pitchFamily="34" charset="-122"/>
                <a:cs typeface="Arial" pitchFamily="34" charset="-120"/>
              </a:rPr>
              <a:t>N</a:t>
            </a:r>
            <a:endParaRPr lang="en-US" sz="1200" dirty="0"/>
          </a:p>
        </p:txBody>
      </p:sp>
      <p:sp>
        <p:nvSpPr>
          <p:cNvPr id="4" name="Text 2"/>
          <p:cNvSpPr/>
          <p:nvPr/>
        </p:nvSpPr>
        <p:spPr>
          <a:xfrm>
            <a:off x="877824" y="283464"/>
            <a:ext cx="3657600" cy="182880"/>
          </a:xfrm>
          <a:prstGeom prst="rect">
            <a:avLst/>
          </a:prstGeom>
          <a:noFill/>
          <a:ln/>
        </p:spPr>
        <p:txBody>
          <a:bodyPr wrap="square" lIns="0" tIns="0" rIns="0" bIns="0" rtlCol="0" anchor="ctr"/>
          <a:lstStyle/>
          <a:p>
            <a:pPr indent="0" marL="0">
              <a:buNone/>
            </a:pPr>
            <a:r>
              <a:rPr lang="en-US" sz="1000" b="1" spc="80" kern="0" dirty="0">
                <a:solidFill>
                  <a:srgbClr val="171B20"/>
                </a:solidFill>
                <a:latin typeface="Arial" pitchFamily="34" charset="0"/>
                <a:ea typeface="Arial" pitchFamily="34" charset="-122"/>
                <a:cs typeface="Arial" pitchFamily="34" charset="-120"/>
              </a:rPr>
              <a:t>NBC / GEOMETRY LAB</a:t>
            </a:r>
            <a:endParaRPr lang="en-US" sz="1000" dirty="0"/>
          </a:p>
        </p:txBody>
      </p:sp>
      <p:sp>
        <p:nvSpPr>
          <p:cNvPr id="5" name="Text 3"/>
          <p:cNvSpPr/>
          <p:nvPr/>
        </p:nvSpPr>
        <p:spPr>
          <a:xfrm>
            <a:off x="7498080" y="283464"/>
            <a:ext cx="4160520" cy="182880"/>
          </a:xfrm>
          <a:prstGeom prst="rect">
            <a:avLst/>
          </a:prstGeom>
          <a:noFill/>
          <a:ln/>
        </p:spPr>
        <p:txBody>
          <a:bodyPr wrap="square" lIns="0" tIns="0" rIns="0" bIns="0" rtlCol="0" anchor="ctr"/>
          <a:lstStyle/>
          <a:p>
            <a:pPr algn="r" indent="0" marL="0">
              <a:buNone/>
            </a:pPr>
            <a:r>
              <a:rPr lang="en-US" sz="900" spc="70" kern="0" dirty="0">
                <a:solidFill>
                  <a:srgbClr val="788271"/>
                </a:solidFill>
                <a:latin typeface="Arial" pitchFamily="34" charset="0"/>
                <a:ea typeface="Arial" pitchFamily="34" charset="-122"/>
                <a:cs typeface="Arial" pitchFamily="34" charset="-120"/>
              </a:rPr>
              <a:t>01 / FOUNDATIONS</a:t>
            </a:r>
            <a:endParaRPr lang="en-US" sz="900" dirty="0"/>
          </a:p>
        </p:txBody>
      </p:sp>
      <p:sp>
        <p:nvSpPr>
          <p:cNvPr id="6" name="Text 4"/>
          <p:cNvSpPr/>
          <p:nvPr/>
        </p:nvSpPr>
        <p:spPr>
          <a:xfrm>
            <a:off x="530352" y="859536"/>
            <a:ext cx="11064240" cy="786384"/>
          </a:xfrm>
          <a:prstGeom prst="rect">
            <a:avLst/>
          </a:prstGeom>
          <a:noFill/>
          <a:ln/>
        </p:spPr>
        <p:txBody>
          <a:bodyPr wrap="square" lIns="0" tIns="0" rIns="0" bIns="0" rtlCol="0" anchor="ctr"/>
          <a:lstStyle/>
          <a:p>
            <a:pPr indent="0" marL="0">
              <a:buNone/>
            </a:pPr>
            <a:r>
              <a:rPr lang="en-US" sz="3100" b="1" dirty="0">
                <a:solidFill>
                  <a:srgbClr val="171B20"/>
                </a:solidFill>
                <a:latin typeface="Arial" pitchFamily="34" charset="0"/>
                <a:ea typeface="Arial" pitchFamily="34" charset="-122"/>
                <a:cs typeface="Arial" pitchFamily="34" charset="-120"/>
              </a:rPr>
              <a:t>Three asset prices. Not an equity mountain.</a:t>
            </a:r>
            <a:endParaRPr lang="en-US" sz="3100" dirty="0"/>
          </a:p>
        </p:txBody>
      </p:sp>
      <p:sp>
        <p:nvSpPr>
          <p:cNvPr id="7" name="Text 5"/>
          <p:cNvSpPr/>
          <p:nvPr/>
        </p:nvSpPr>
        <p:spPr>
          <a:xfrm>
            <a:off x="548640" y="1655064"/>
            <a:ext cx="10972800" cy="384048"/>
          </a:xfrm>
          <a:prstGeom prst="rect">
            <a:avLst/>
          </a:prstGeom>
          <a:noFill/>
          <a:ln/>
        </p:spPr>
        <p:txBody>
          <a:bodyPr wrap="square" lIns="0" tIns="0" rIns="0" bIns="0" rtlCol="0" anchor="ctr"/>
          <a:lstStyle/>
          <a:p>
            <a:pPr indent="0" marL="0">
              <a:buNone/>
            </a:pPr>
            <a:r>
              <a:rPr lang="en-US" sz="1300" dirty="0">
                <a:solidFill>
                  <a:srgbClr val="788271"/>
                </a:solidFill>
                <a:latin typeface="Arial" pitchFamily="34" charset="0"/>
                <a:ea typeface="Arial" pitchFamily="34" charset="-122"/>
                <a:cs typeface="Arial" pitchFamily="34" charset="-120"/>
              </a:rPr>
              <a:t>The height axis is NAS100 price. Equity is encoded by the domain and the account cards.</a:t>
            </a:r>
            <a:endParaRPr lang="en-US" sz="1300" dirty="0"/>
          </a:p>
        </p:txBody>
      </p:sp>
      <p:sp>
        <p:nvSpPr>
          <p:cNvPr id="8" name="Shape 6"/>
          <p:cNvSpPr/>
          <p:nvPr/>
        </p:nvSpPr>
        <p:spPr>
          <a:xfrm>
            <a:off x="530352" y="6455664"/>
            <a:ext cx="11109960" cy="0"/>
          </a:xfrm>
          <a:prstGeom prst="line">
            <a:avLst/>
          </a:prstGeom>
          <a:noFill/>
          <a:ln w="10160">
            <a:solidFill>
              <a:srgbClr val="E1E6DA"/>
            </a:solidFill>
            <a:prstDash val="solid"/>
          </a:ln>
        </p:spPr>
      </p:sp>
      <p:sp>
        <p:nvSpPr>
          <p:cNvPr id="9" name="Text 7"/>
          <p:cNvSpPr/>
          <p:nvPr/>
        </p:nvSpPr>
        <p:spPr>
          <a:xfrm>
            <a:off x="548640" y="6556248"/>
            <a:ext cx="10287000" cy="146304"/>
          </a:xfrm>
          <a:prstGeom prst="rect">
            <a:avLst/>
          </a:prstGeom>
          <a:noFill/>
          <a:ln/>
        </p:spPr>
        <p:txBody>
          <a:bodyPr wrap="square" lIns="0" tIns="0" rIns="0" bIns="0" rtlCol="0" anchor="ctr"/>
          <a:lstStyle/>
          <a:p>
            <a:pPr indent="0" marL="0">
              <a:buNone/>
            </a:pPr>
            <a:r>
              <a:rPr lang="en-US" sz="700" dirty="0">
                <a:solidFill>
                  <a:srgbClr val="788271"/>
                </a:solidFill>
                <a:latin typeface="Arial" pitchFamily="34" charset="0"/>
                <a:ea typeface="Arial" pitchFamily="34" charset="-122"/>
                <a:cs typeface="Arial" pitchFamily="34" charset="-120"/>
              </a:rPr>
              <a:t>Synthetic research illustration • Not historical performance • Model v1.0</a:t>
            </a:r>
            <a:endParaRPr lang="en-US" sz="700" dirty="0"/>
          </a:p>
        </p:txBody>
      </p:sp>
      <p:sp>
        <p:nvSpPr>
          <p:cNvPr id="10" name="Text 8"/>
          <p:cNvSpPr/>
          <p:nvPr/>
        </p:nvSpPr>
        <p:spPr>
          <a:xfrm>
            <a:off x="11091672" y="6547104"/>
            <a:ext cx="539496" cy="164592"/>
          </a:xfrm>
          <a:prstGeom prst="rect">
            <a:avLst/>
          </a:prstGeom>
          <a:noFill/>
          <a:ln/>
        </p:spPr>
        <p:txBody>
          <a:bodyPr wrap="square" lIns="0" tIns="0" rIns="0" bIns="0" rtlCol="0" anchor="ctr"/>
          <a:lstStyle/>
          <a:p>
            <a:pPr algn="r" indent="0" marL="0">
              <a:buNone/>
            </a:pPr>
            <a:r>
              <a:rPr lang="en-US" sz="900" dirty="0">
                <a:solidFill>
                  <a:srgbClr val="788271"/>
                </a:solidFill>
                <a:latin typeface="Arial" pitchFamily="34" charset="0"/>
                <a:ea typeface="Arial" pitchFamily="34" charset="-122"/>
                <a:cs typeface="Arial" pitchFamily="34" charset="-120"/>
              </a:rPr>
              <a:t>09</a:t>
            </a:r>
            <a:endParaRPr lang="en-US" sz="900" dirty="0"/>
          </a:p>
        </p:txBody>
      </p:sp>
      <p:sp>
        <p:nvSpPr>
          <p:cNvPr id="11" name="Shape 9"/>
          <p:cNvSpPr/>
          <p:nvPr/>
        </p:nvSpPr>
        <p:spPr>
          <a:xfrm>
            <a:off x="594360" y="2167128"/>
            <a:ext cx="8394192" cy="4050792"/>
          </a:xfrm>
          <a:prstGeom prst="roundRect">
            <a:avLst>
              <a:gd name="adj" fmla="val 2257"/>
            </a:avLst>
          </a:prstGeom>
          <a:solidFill>
            <a:srgbClr val="FFFFFF"/>
          </a:solidFill>
          <a:ln w="7620">
            <a:solidFill>
              <a:srgbClr val="E1E6DA"/>
            </a:solidFill>
            <a:prstDash val="solid"/>
          </a:ln>
        </p:spPr>
      </p:sp>
      <p:pic>
        <p:nvPicPr>
          <p:cNvPr id="12" name="Image 0" descr="/mnt/data/nbc_geometry_lab/tools/presentation_assets/rotate_10.png">    </p:cNvPr>
          <p:cNvPicPr>
            <a:picLocks noChangeAspect="1"/>
          </p:cNvPicPr>
          <p:nvPr/>
        </p:nvPicPr>
        <p:blipFill>
          <a:blip r:embed="rId1"/>
          <a:stretch>
            <a:fillRect/>
          </a:stretch>
        </p:blipFill>
        <p:spPr>
          <a:xfrm>
            <a:off x="2144268" y="2203704"/>
            <a:ext cx="5266944" cy="3950208"/>
          </a:xfrm>
          <a:prstGeom prst="rect">
            <a:avLst/>
          </a:prstGeom>
        </p:spPr>
      </p:pic>
      <p:sp>
        <p:nvSpPr>
          <p:cNvPr id="13" name="Text 10"/>
          <p:cNvSpPr/>
          <p:nvPr/>
        </p:nvSpPr>
        <p:spPr>
          <a:xfrm>
            <a:off x="9244584" y="2532888"/>
            <a:ext cx="2249424" cy="914400"/>
          </a:xfrm>
          <a:prstGeom prst="rect">
            <a:avLst/>
          </a:prstGeom>
          <a:noFill/>
          <a:ln/>
        </p:spPr>
        <p:txBody>
          <a:bodyPr wrap="square" lIns="0" tIns="0" rIns="0" bIns="0" rtlCol="0" anchor="ctr"/>
          <a:lstStyle/>
          <a:p>
            <a:pPr indent="0" marL="0">
              <a:buNone/>
            </a:pPr>
            <a:r>
              <a:rPr lang="en-US" sz="2800" b="1" dirty="0">
                <a:solidFill>
                  <a:srgbClr val="171B20"/>
                </a:solidFill>
                <a:latin typeface="Arial" pitchFamily="34" charset="0"/>
                <a:ea typeface="Arial" pitchFamily="34" charset="-122"/>
                <a:cs typeface="Arial" pitchFamily="34" charset="-120"/>
              </a:rPr>
              <a:t>p =</a:t>
            </a:r>
            <a:endParaRPr lang="en-US" sz="2800" dirty="0"/>
          </a:p>
          <a:p>
            <a:pPr indent="0" marL="0">
              <a:buNone/>
            </a:pPr>
            <a:r>
              <a:rPr lang="en-US" sz="2800" b="1" dirty="0">
                <a:solidFill>
                  <a:srgbClr val="171B20"/>
                </a:solidFill>
                <a:latin typeface="Arial" pitchFamily="34" charset="0"/>
                <a:ea typeface="Arial" pitchFamily="34" charset="-122"/>
                <a:cs typeface="Arial" pitchFamily="34" charset="-120"/>
              </a:rPr>
              <a:t>(p₁, p₂, p₃)</a:t>
            </a:r>
            <a:endParaRPr lang="en-US" sz="2800" dirty="0"/>
          </a:p>
        </p:txBody>
      </p:sp>
      <p:sp>
        <p:nvSpPr>
          <p:cNvPr id="14" name="Text 11"/>
          <p:cNvSpPr/>
          <p:nvPr/>
        </p:nvSpPr>
        <p:spPr>
          <a:xfrm>
            <a:off x="9253728" y="3913632"/>
            <a:ext cx="2221992" cy="1472184"/>
          </a:xfrm>
          <a:prstGeom prst="rect">
            <a:avLst/>
          </a:prstGeom>
          <a:noFill/>
          <a:ln/>
        </p:spPr>
        <p:txBody>
          <a:bodyPr wrap="square" lIns="0" tIns="0" rIns="0" bIns="0" rtlCol="0" anchor="ctr"/>
          <a:lstStyle/>
          <a:p>
            <a:pPr indent="0" marL="0">
              <a:buNone/>
            </a:pPr>
            <a:r>
              <a:rPr lang="en-US" sz="1900" dirty="0">
                <a:solidFill>
                  <a:srgbClr val="788271"/>
                </a:solidFill>
                <a:latin typeface="Arial" pitchFamily="34" charset="0"/>
                <a:ea typeface="Arial" pitchFamily="34" charset="-122"/>
                <a:cs typeface="Arial" pitchFamily="34" charset="-120"/>
              </a:rPr>
              <a:t>Orbit the camera.</a:t>
            </a:r>
            <a:endParaRPr lang="en-US" sz="1900" dirty="0"/>
          </a:p>
          <a:p>
            <a:pPr indent="0" marL="0">
              <a:buNone/>
            </a:pPr>
            <a:r>
              <a:rPr lang="en-US" sz="1900" dirty="0">
                <a:solidFill>
                  <a:srgbClr val="788271"/>
                </a:solidFill>
                <a:latin typeface="Arial" pitchFamily="34" charset="0"/>
                <a:ea typeface="Arial" pitchFamily="34" charset="-122"/>
                <a:cs typeface="Arial" pitchFamily="34" charset="-120"/>
              </a:rPr>
              <a:t>Inspect the volume.</a:t>
            </a:r>
            <a:endParaRPr lang="en-US" sz="1900" dirty="0"/>
          </a:p>
          <a:p>
            <a:pPr indent="0" marL="0">
              <a:buNone/>
            </a:pPr>
            <a:r>
              <a:rPr lang="en-US" sz="1900" dirty="0">
                <a:solidFill>
                  <a:srgbClr val="788271"/>
                </a:solidFill>
                <a:latin typeface="Arial" pitchFamily="34" charset="0"/>
                <a:ea typeface="Arial" pitchFamily="34" charset="-122"/>
                <a:cs typeface="Arial" pitchFamily="34" charset="-120"/>
              </a:rPr>
              <a:t>Keep the math fixed.</a:t>
            </a:r>
            <a:endParaRPr lang="en-US" sz="1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5F6F2"/>
        </a:solidFill>
      </p:bgPr>
    </p:bg>
    <p:spTree>
      <p:nvGrpSpPr>
        <p:cNvPr id="1" name=""/>
        <p:cNvGrpSpPr/>
        <p:nvPr/>
      </p:nvGrpSpPr>
      <p:grpSpPr>
        <a:xfrm>
          <a:off x="0" y="0"/>
          <a:ext cx="0" cy="0"/>
          <a:chOff x="0" y="0"/>
          <a:chExt cx="0" cy="0"/>
        </a:xfrm>
      </p:grpSpPr>
      <p:sp>
        <p:nvSpPr>
          <p:cNvPr id="2" name="Shape 0"/>
          <p:cNvSpPr/>
          <p:nvPr/>
        </p:nvSpPr>
        <p:spPr>
          <a:xfrm>
            <a:off x="457200" y="246888"/>
            <a:ext cx="292608" cy="292608"/>
          </a:xfrm>
          <a:prstGeom prst="roundRect">
            <a:avLst>
              <a:gd name="adj" fmla="val 25000"/>
            </a:avLst>
          </a:prstGeom>
          <a:solidFill>
            <a:srgbClr val="FFDF00"/>
          </a:solidFill>
          <a:ln w="7620">
            <a:solidFill>
              <a:srgbClr val="FFDF00"/>
            </a:solidFill>
            <a:prstDash val="solid"/>
          </a:ln>
        </p:spPr>
      </p:sp>
      <p:sp>
        <p:nvSpPr>
          <p:cNvPr id="3" name="Text 1"/>
          <p:cNvSpPr/>
          <p:nvPr/>
        </p:nvSpPr>
        <p:spPr>
          <a:xfrm>
            <a:off x="532181" y="285293"/>
            <a:ext cx="164592" cy="182880"/>
          </a:xfrm>
          <a:prstGeom prst="rect">
            <a:avLst/>
          </a:prstGeom>
          <a:noFill/>
          <a:ln/>
        </p:spPr>
        <p:txBody>
          <a:bodyPr wrap="square" lIns="0" tIns="0" rIns="0" bIns="0" rtlCol="0" anchor="ctr"/>
          <a:lstStyle/>
          <a:p>
            <a:pPr indent="0" marL="0">
              <a:buNone/>
            </a:pPr>
            <a:r>
              <a:rPr lang="en-US" sz="1200" b="1" dirty="0">
                <a:solidFill>
                  <a:srgbClr val="171B20"/>
                </a:solidFill>
                <a:latin typeface="Arial" pitchFamily="34" charset="0"/>
                <a:ea typeface="Arial" pitchFamily="34" charset="-122"/>
                <a:cs typeface="Arial" pitchFamily="34" charset="-120"/>
              </a:rPr>
              <a:t>N</a:t>
            </a:r>
            <a:endParaRPr lang="en-US" sz="1200" dirty="0"/>
          </a:p>
        </p:txBody>
      </p:sp>
      <p:sp>
        <p:nvSpPr>
          <p:cNvPr id="4" name="Text 2"/>
          <p:cNvSpPr/>
          <p:nvPr/>
        </p:nvSpPr>
        <p:spPr>
          <a:xfrm>
            <a:off x="877824" y="283464"/>
            <a:ext cx="3657600" cy="182880"/>
          </a:xfrm>
          <a:prstGeom prst="rect">
            <a:avLst/>
          </a:prstGeom>
          <a:noFill/>
          <a:ln/>
        </p:spPr>
        <p:txBody>
          <a:bodyPr wrap="square" lIns="0" tIns="0" rIns="0" bIns="0" rtlCol="0" anchor="ctr"/>
          <a:lstStyle/>
          <a:p>
            <a:pPr indent="0" marL="0">
              <a:buNone/>
            </a:pPr>
            <a:r>
              <a:rPr lang="en-US" sz="1000" b="1" spc="80" kern="0" dirty="0">
                <a:solidFill>
                  <a:srgbClr val="171B20"/>
                </a:solidFill>
                <a:latin typeface="Arial" pitchFamily="34" charset="0"/>
                <a:ea typeface="Arial" pitchFamily="34" charset="-122"/>
                <a:cs typeface="Arial" pitchFamily="34" charset="-120"/>
              </a:rPr>
              <a:t>NBC / GEOMETRY LAB</a:t>
            </a:r>
            <a:endParaRPr lang="en-US" sz="1000" dirty="0"/>
          </a:p>
        </p:txBody>
      </p:sp>
      <p:sp>
        <p:nvSpPr>
          <p:cNvPr id="5" name="Text 3"/>
          <p:cNvSpPr/>
          <p:nvPr/>
        </p:nvSpPr>
        <p:spPr>
          <a:xfrm>
            <a:off x="7498080" y="283464"/>
            <a:ext cx="4160520" cy="182880"/>
          </a:xfrm>
          <a:prstGeom prst="rect">
            <a:avLst/>
          </a:prstGeom>
          <a:noFill/>
          <a:ln/>
        </p:spPr>
        <p:txBody>
          <a:bodyPr wrap="square" lIns="0" tIns="0" rIns="0" bIns="0" rtlCol="0" anchor="ctr"/>
          <a:lstStyle/>
          <a:p>
            <a:pPr algn="r" indent="0" marL="0">
              <a:buNone/>
            </a:pPr>
            <a:r>
              <a:rPr lang="en-US" sz="900" spc="70" kern="0" dirty="0">
                <a:solidFill>
                  <a:srgbClr val="788271"/>
                </a:solidFill>
                <a:latin typeface="Arial" pitchFamily="34" charset="0"/>
                <a:ea typeface="Arial" pitchFamily="34" charset="-122"/>
                <a:cs typeface="Arial" pitchFamily="34" charset="-120"/>
              </a:rPr>
              <a:t>01 / FOUNDATIONS</a:t>
            </a:r>
            <a:endParaRPr lang="en-US" sz="900" dirty="0"/>
          </a:p>
        </p:txBody>
      </p:sp>
      <p:sp>
        <p:nvSpPr>
          <p:cNvPr id="6" name="Text 4"/>
          <p:cNvSpPr/>
          <p:nvPr/>
        </p:nvSpPr>
        <p:spPr>
          <a:xfrm>
            <a:off x="530352" y="859536"/>
            <a:ext cx="11064240" cy="786384"/>
          </a:xfrm>
          <a:prstGeom prst="rect">
            <a:avLst/>
          </a:prstGeom>
          <a:noFill/>
          <a:ln/>
        </p:spPr>
        <p:txBody>
          <a:bodyPr wrap="square" lIns="0" tIns="0" rIns="0" bIns="0" rtlCol="0" anchor="ctr"/>
          <a:lstStyle/>
          <a:p>
            <a:pPr indent="0" marL="0">
              <a:buNone/>
            </a:pPr>
            <a:r>
              <a:rPr lang="en-US" sz="3100" b="1" dirty="0">
                <a:solidFill>
                  <a:srgbClr val="171B20"/>
                </a:solidFill>
                <a:latin typeface="Arial" pitchFamily="34" charset="0"/>
                <a:ea typeface="Arial" pitchFamily="34" charset="-122"/>
                <a:cs typeface="Arial" pitchFamily="34" charset="-120"/>
              </a:rPr>
              <a:t>For N assets, show an honest conditional slice.</a:t>
            </a:r>
            <a:endParaRPr lang="en-US" sz="3100" dirty="0"/>
          </a:p>
        </p:txBody>
      </p:sp>
      <p:sp>
        <p:nvSpPr>
          <p:cNvPr id="7" name="Text 5"/>
          <p:cNvSpPr/>
          <p:nvPr/>
        </p:nvSpPr>
        <p:spPr>
          <a:xfrm>
            <a:off x="548640" y="1655064"/>
            <a:ext cx="10972800" cy="384048"/>
          </a:xfrm>
          <a:prstGeom prst="rect">
            <a:avLst/>
          </a:prstGeom>
          <a:noFill/>
          <a:ln/>
        </p:spPr>
        <p:txBody>
          <a:bodyPr wrap="square" lIns="0" tIns="0" rIns="0" bIns="0" rtlCol="0" anchor="ctr"/>
          <a:lstStyle/>
          <a:p>
            <a:pPr indent="0" marL="0">
              <a:buNone/>
            </a:pPr>
            <a:r>
              <a:rPr lang="en-US" sz="1300" dirty="0">
                <a:solidFill>
                  <a:srgbClr val="788271"/>
                </a:solidFill>
                <a:latin typeface="Arial" pitchFamily="34" charset="0"/>
                <a:ea typeface="Arial" pitchFamily="34" charset="-122"/>
                <a:cs typeface="Arial" pitchFamily="34" charset="-120"/>
              </a:rPr>
              <a:t>The app supports imported scenarios with three to eight assets and a selectable three-axis view.</a:t>
            </a:r>
            <a:endParaRPr lang="en-US" sz="1300" dirty="0"/>
          </a:p>
        </p:txBody>
      </p:sp>
      <p:sp>
        <p:nvSpPr>
          <p:cNvPr id="8" name="Shape 6"/>
          <p:cNvSpPr/>
          <p:nvPr/>
        </p:nvSpPr>
        <p:spPr>
          <a:xfrm>
            <a:off x="530352" y="6455664"/>
            <a:ext cx="11109960" cy="0"/>
          </a:xfrm>
          <a:prstGeom prst="line">
            <a:avLst/>
          </a:prstGeom>
          <a:noFill/>
          <a:ln w="10160">
            <a:solidFill>
              <a:srgbClr val="E1E6DA"/>
            </a:solidFill>
            <a:prstDash val="solid"/>
          </a:ln>
        </p:spPr>
      </p:sp>
      <p:sp>
        <p:nvSpPr>
          <p:cNvPr id="9" name="Text 7"/>
          <p:cNvSpPr/>
          <p:nvPr/>
        </p:nvSpPr>
        <p:spPr>
          <a:xfrm>
            <a:off x="548640" y="6556248"/>
            <a:ext cx="10287000" cy="146304"/>
          </a:xfrm>
          <a:prstGeom prst="rect">
            <a:avLst/>
          </a:prstGeom>
          <a:noFill/>
          <a:ln/>
        </p:spPr>
        <p:txBody>
          <a:bodyPr wrap="square" lIns="0" tIns="0" rIns="0" bIns="0" rtlCol="0" anchor="ctr"/>
          <a:lstStyle/>
          <a:p>
            <a:pPr indent="0" marL="0">
              <a:buNone/>
            </a:pPr>
            <a:r>
              <a:rPr lang="en-US" sz="700" dirty="0">
                <a:solidFill>
                  <a:srgbClr val="788271"/>
                </a:solidFill>
                <a:latin typeface="Arial" pitchFamily="34" charset="0"/>
                <a:ea typeface="Arial" pitchFamily="34" charset="-122"/>
                <a:cs typeface="Arial" pitchFamily="34" charset="-120"/>
              </a:rPr>
              <a:t>Synthetic research illustration • Not historical performance • Model v1.0</a:t>
            </a:r>
            <a:endParaRPr lang="en-US" sz="700" dirty="0"/>
          </a:p>
        </p:txBody>
      </p:sp>
      <p:sp>
        <p:nvSpPr>
          <p:cNvPr id="10" name="Text 8"/>
          <p:cNvSpPr/>
          <p:nvPr/>
        </p:nvSpPr>
        <p:spPr>
          <a:xfrm>
            <a:off x="11091672" y="6547104"/>
            <a:ext cx="539496" cy="164592"/>
          </a:xfrm>
          <a:prstGeom prst="rect">
            <a:avLst/>
          </a:prstGeom>
          <a:noFill/>
          <a:ln/>
        </p:spPr>
        <p:txBody>
          <a:bodyPr wrap="square" lIns="0" tIns="0" rIns="0" bIns="0" rtlCol="0" anchor="ctr"/>
          <a:lstStyle/>
          <a:p>
            <a:pPr algn="r" indent="0" marL="0">
              <a:buNone/>
            </a:pPr>
            <a:r>
              <a:rPr lang="en-US" sz="900" dirty="0">
                <a:solidFill>
                  <a:srgbClr val="788271"/>
                </a:solidFill>
                <a:latin typeface="Arial" pitchFamily="34" charset="0"/>
                <a:ea typeface="Arial" pitchFamily="34" charset="-122"/>
                <a:cs typeface="Arial" pitchFamily="34" charset="-120"/>
              </a:rPr>
              <a:t>10</a:t>
            </a:r>
            <a:endParaRPr lang="en-US" sz="900" dirty="0"/>
          </a:p>
        </p:txBody>
      </p:sp>
      <p:sp>
        <p:nvSpPr>
          <p:cNvPr id="11" name="Shape 9"/>
          <p:cNvSpPr/>
          <p:nvPr/>
        </p:nvSpPr>
        <p:spPr>
          <a:xfrm>
            <a:off x="603504" y="2322576"/>
            <a:ext cx="10972800" cy="877824"/>
          </a:xfrm>
          <a:prstGeom prst="roundRect">
            <a:avLst>
              <a:gd name="adj" fmla="val 8333"/>
            </a:avLst>
          </a:prstGeom>
          <a:solidFill>
            <a:srgbClr val="171B20"/>
          </a:solidFill>
          <a:ln w="7620">
            <a:solidFill>
              <a:srgbClr val="171B20"/>
            </a:solidFill>
            <a:prstDash val="solid"/>
          </a:ln>
        </p:spPr>
      </p:sp>
      <p:sp>
        <p:nvSpPr>
          <p:cNvPr id="12" name="Text 10"/>
          <p:cNvSpPr/>
          <p:nvPr/>
        </p:nvSpPr>
        <p:spPr>
          <a:xfrm>
            <a:off x="813816" y="2523744"/>
            <a:ext cx="10552176" cy="539496"/>
          </a:xfrm>
          <a:prstGeom prst="rect">
            <a:avLst/>
          </a:prstGeom>
          <a:noFill/>
          <a:ln/>
        </p:spPr>
        <p:txBody>
          <a:bodyPr wrap="square" lIns="0" tIns="0" rIns="0" bIns="0" rtlCol="0" anchor="ctr"/>
          <a:lstStyle/>
          <a:p>
            <a:pPr indent="0" marL="0">
              <a:buNone/>
            </a:pPr>
            <a:r>
              <a:rPr lang="en-US" sz="3000" b="1" dirty="0">
                <a:solidFill>
                  <a:srgbClr val="FFFFFF"/>
                </a:solidFill>
                <a:latin typeface="Arial" pitchFamily="34" charset="0"/>
                <a:ea typeface="Arial" pitchFamily="34" charset="-122"/>
                <a:cs typeface="Arial" pitchFamily="34" charset="-120"/>
              </a:rPr>
              <a:t>E = c̃ + n₁r₁ + n₂r₂ + n₃r₃</a:t>
            </a:r>
            <a:endParaRPr lang="en-US" sz="3000" dirty="0"/>
          </a:p>
        </p:txBody>
      </p:sp>
      <p:sp>
        <p:nvSpPr>
          <p:cNvPr id="13" name="Shape 11"/>
          <p:cNvSpPr/>
          <p:nvPr/>
        </p:nvSpPr>
        <p:spPr>
          <a:xfrm>
            <a:off x="603504" y="3374136"/>
            <a:ext cx="10972800" cy="758952"/>
          </a:xfrm>
          <a:prstGeom prst="roundRect">
            <a:avLst>
              <a:gd name="adj" fmla="val 9639"/>
            </a:avLst>
          </a:prstGeom>
          <a:solidFill>
            <a:srgbClr val="FFFFFF"/>
          </a:solidFill>
          <a:ln w="7620">
            <a:solidFill>
              <a:srgbClr val="E1E6DA"/>
            </a:solidFill>
            <a:prstDash val="solid"/>
          </a:ln>
        </p:spPr>
      </p:sp>
      <p:sp>
        <p:nvSpPr>
          <p:cNvPr id="14" name="Text 12"/>
          <p:cNvSpPr/>
          <p:nvPr/>
        </p:nvSpPr>
        <p:spPr>
          <a:xfrm>
            <a:off x="813816" y="3575304"/>
            <a:ext cx="10552176" cy="420624"/>
          </a:xfrm>
          <a:prstGeom prst="rect">
            <a:avLst/>
          </a:prstGeom>
          <a:noFill/>
          <a:ln/>
        </p:spPr>
        <p:txBody>
          <a:bodyPr wrap="square" lIns="0" tIns="0" rIns="0" bIns="0" rtlCol="0" anchor="ctr"/>
          <a:lstStyle/>
          <a:p>
            <a:pPr indent="0" marL="0">
              <a:buNone/>
            </a:pPr>
            <a:r>
              <a:rPr lang="en-US" sz="2300" b="1" dirty="0">
                <a:solidFill>
                  <a:srgbClr val="171B20"/>
                </a:solidFill>
                <a:latin typeface="Arial" pitchFamily="34" charset="0"/>
                <a:ea typeface="Arial" pitchFamily="34" charset="-122"/>
                <a:cs typeface="Arial" pitchFamily="34" charset="-120"/>
              </a:rPr>
              <a:t>c̃ = c + Σ  nᵢrᵢ   for all hidden coordinates</a:t>
            </a:r>
            <a:endParaRPr lang="en-US" sz="2300" dirty="0"/>
          </a:p>
        </p:txBody>
      </p:sp>
      <p:sp>
        <p:nvSpPr>
          <p:cNvPr id="15" name="Text 13"/>
          <p:cNvSpPr/>
          <p:nvPr/>
        </p:nvSpPr>
        <p:spPr>
          <a:xfrm>
            <a:off x="813816" y="4562856"/>
            <a:ext cx="10652760" cy="914400"/>
          </a:xfrm>
          <a:prstGeom prst="rect">
            <a:avLst/>
          </a:prstGeom>
          <a:noFill/>
          <a:ln/>
        </p:spPr>
        <p:txBody>
          <a:bodyPr wrap="square" lIns="0" tIns="0" rIns="0" bIns="0" rtlCol="0" anchor="ctr"/>
          <a:lstStyle/>
          <a:p>
            <a:pPr indent="0" marL="0">
              <a:buNone/>
            </a:pPr>
            <a:r>
              <a:rPr lang="en-US" sz="2400" dirty="0">
                <a:solidFill>
                  <a:srgbClr val="788271"/>
                </a:solidFill>
                <a:latin typeface="Arial" pitchFamily="34" charset="0"/>
                <a:ea typeface="Arial" pitchFamily="34" charset="-122"/>
                <a:cs typeface="Arial" pitchFamily="34" charset="-120"/>
              </a:rPr>
              <a:t>Relabel the three visible axes as 1, 2 and 3.</a:t>
            </a:r>
            <a:endParaRPr lang="en-US" sz="2400" dirty="0"/>
          </a:p>
          <a:p>
            <a:pPr indent="0" marL="0">
              <a:buNone/>
            </a:pPr>
            <a:r>
              <a:rPr lang="en-US" sz="2400" dirty="0">
                <a:solidFill>
                  <a:srgbClr val="788271"/>
                </a:solidFill>
                <a:latin typeface="Arial" pitchFamily="34" charset="0"/>
                <a:ea typeface="Arial" pitchFamily="34" charset="-122"/>
                <a:cs typeface="Arial" pitchFamily="34" charset="-120"/>
              </a:rPr>
              <a:t>Keep every hidden asset’s current P&amp;L in the intercept.</a:t>
            </a:r>
            <a:endParaRPr lang="en-US" sz="2400" dirty="0"/>
          </a:p>
        </p:txBody>
      </p:sp>
      <p:sp>
        <p:nvSpPr>
          <p:cNvPr id="16" name="Shape 14"/>
          <p:cNvSpPr/>
          <p:nvPr/>
        </p:nvSpPr>
        <p:spPr>
          <a:xfrm>
            <a:off x="566928" y="5742432"/>
            <a:ext cx="11018520" cy="457200"/>
          </a:xfrm>
          <a:prstGeom prst="roundRect">
            <a:avLst>
              <a:gd name="adj" fmla="val 10000"/>
            </a:avLst>
          </a:prstGeom>
          <a:solidFill>
            <a:srgbClr val="FFDF00"/>
          </a:solidFill>
          <a:ln w="7620">
            <a:solidFill>
              <a:srgbClr val="FFDF00"/>
            </a:solidFill>
            <a:prstDash val="solid"/>
          </a:ln>
        </p:spPr>
      </p:sp>
      <p:sp>
        <p:nvSpPr>
          <p:cNvPr id="17" name="Text 15"/>
          <p:cNvSpPr/>
          <p:nvPr/>
        </p:nvSpPr>
        <p:spPr>
          <a:xfrm>
            <a:off x="758952" y="5852160"/>
            <a:ext cx="10634472" cy="265176"/>
          </a:xfrm>
          <a:prstGeom prst="rect">
            <a:avLst/>
          </a:prstGeom>
          <a:noFill/>
          <a:ln/>
        </p:spPr>
        <p:txBody>
          <a:bodyPr wrap="square" lIns="0" tIns="0" rIns="0" bIns="0" rtlCol="0" anchor="ctr"/>
          <a:lstStyle/>
          <a:p>
            <a:pPr indent="0" marL="0">
              <a:buNone/>
            </a:pPr>
            <a:r>
              <a:rPr lang="en-US" sz="1300" b="1" dirty="0">
                <a:solidFill>
                  <a:srgbClr val="171B20"/>
                </a:solidFill>
                <a:latin typeface="Arial" pitchFamily="34" charset="0"/>
                <a:ea typeface="Arial" pitchFamily="34" charset="-122"/>
                <a:cs typeface="Arial" pitchFamily="34" charset="-120"/>
              </a:rPr>
              <a:t>A 3D picture of an N-dimensional state must say which coordinates are held fixed.</a:t>
            </a:r>
            <a:endParaRPr lang="en-US" sz="13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5F6F2"/>
        </a:solidFill>
      </p:bgPr>
    </p:bg>
    <p:spTree>
      <p:nvGrpSpPr>
        <p:cNvPr id="1" name=""/>
        <p:cNvGrpSpPr/>
        <p:nvPr/>
      </p:nvGrpSpPr>
      <p:grpSpPr>
        <a:xfrm>
          <a:off x="0" y="0"/>
          <a:ext cx="0" cy="0"/>
          <a:chOff x="0" y="0"/>
          <a:chExt cx="0" cy="0"/>
        </a:xfrm>
      </p:grpSpPr>
      <p:sp>
        <p:nvSpPr>
          <p:cNvPr id="2" name="Shape 0"/>
          <p:cNvSpPr/>
          <p:nvPr/>
        </p:nvSpPr>
        <p:spPr>
          <a:xfrm>
            <a:off x="457200" y="246888"/>
            <a:ext cx="292608" cy="292608"/>
          </a:xfrm>
          <a:prstGeom prst="roundRect">
            <a:avLst>
              <a:gd name="adj" fmla="val 25000"/>
            </a:avLst>
          </a:prstGeom>
          <a:solidFill>
            <a:srgbClr val="FFDF00"/>
          </a:solidFill>
          <a:ln w="7620">
            <a:solidFill>
              <a:srgbClr val="FFDF00"/>
            </a:solidFill>
            <a:prstDash val="solid"/>
          </a:ln>
        </p:spPr>
      </p:sp>
      <p:sp>
        <p:nvSpPr>
          <p:cNvPr id="3" name="Text 1"/>
          <p:cNvSpPr/>
          <p:nvPr/>
        </p:nvSpPr>
        <p:spPr>
          <a:xfrm>
            <a:off x="532181" y="285293"/>
            <a:ext cx="164592" cy="182880"/>
          </a:xfrm>
          <a:prstGeom prst="rect">
            <a:avLst/>
          </a:prstGeom>
          <a:noFill/>
          <a:ln/>
        </p:spPr>
        <p:txBody>
          <a:bodyPr wrap="square" lIns="0" tIns="0" rIns="0" bIns="0" rtlCol="0" anchor="ctr"/>
          <a:lstStyle/>
          <a:p>
            <a:pPr indent="0" marL="0">
              <a:buNone/>
            </a:pPr>
            <a:r>
              <a:rPr lang="en-US" sz="1200" b="1" dirty="0">
                <a:solidFill>
                  <a:srgbClr val="171B20"/>
                </a:solidFill>
                <a:latin typeface="Arial" pitchFamily="34" charset="0"/>
                <a:ea typeface="Arial" pitchFamily="34" charset="-122"/>
                <a:cs typeface="Arial" pitchFamily="34" charset="-120"/>
              </a:rPr>
              <a:t>N</a:t>
            </a:r>
            <a:endParaRPr lang="en-US" sz="1200" dirty="0"/>
          </a:p>
        </p:txBody>
      </p:sp>
      <p:sp>
        <p:nvSpPr>
          <p:cNvPr id="4" name="Text 2"/>
          <p:cNvSpPr/>
          <p:nvPr/>
        </p:nvSpPr>
        <p:spPr>
          <a:xfrm>
            <a:off x="877824" y="283464"/>
            <a:ext cx="3657600" cy="182880"/>
          </a:xfrm>
          <a:prstGeom prst="rect">
            <a:avLst/>
          </a:prstGeom>
          <a:noFill/>
          <a:ln/>
        </p:spPr>
        <p:txBody>
          <a:bodyPr wrap="square" lIns="0" tIns="0" rIns="0" bIns="0" rtlCol="0" anchor="ctr"/>
          <a:lstStyle/>
          <a:p>
            <a:pPr indent="0" marL="0">
              <a:buNone/>
            </a:pPr>
            <a:r>
              <a:rPr lang="en-US" sz="1000" b="1" spc="80" kern="0" dirty="0">
                <a:solidFill>
                  <a:srgbClr val="171B20"/>
                </a:solidFill>
                <a:latin typeface="Arial" pitchFamily="34" charset="0"/>
                <a:ea typeface="Arial" pitchFamily="34" charset="-122"/>
                <a:cs typeface="Arial" pitchFamily="34" charset="-120"/>
              </a:rPr>
              <a:t>NBC / GEOMETRY LAB</a:t>
            </a:r>
            <a:endParaRPr lang="en-US" sz="1000" dirty="0"/>
          </a:p>
        </p:txBody>
      </p:sp>
      <p:sp>
        <p:nvSpPr>
          <p:cNvPr id="5" name="Text 3"/>
          <p:cNvSpPr/>
          <p:nvPr/>
        </p:nvSpPr>
        <p:spPr>
          <a:xfrm>
            <a:off x="7498080" y="283464"/>
            <a:ext cx="4160520" cy="182880"/>
          </a:xfrm>
          <a:prstGeom prst="rect">
            <a:avLst/>
          </a:prstGeom>
          <a:noFill/>
          <a:ln/>
        </p:spPr>
        <p:txBody>
          <a:bodyPr wrap="square" lIns="0" tIns="0" rIns="0" bIns="0" rtlCol="0" anchor="ctr"/>
          <a:lstStyle/>
          <a:p>
            <a:pPr algn="r" indent="0" marL="0">
              <a:buNone/>
            </a:pPr>
            <a:r>
              <a:rPr lang="en-US" sz="900" spc="70" kern="0" dirty="0">
                <a:solidFill>
                  <a:srgbClr val="788271"/>
                </a:solidFill>
                <a:latin typeface="Arial" pitchFamily="34" charset="0"/>
                <a:ea typeface="Arial" pitchFamily="34" charset="-122"/>
                <a:cs typeface="Arial" pitchFamily="34" charset="-120"/>
              </a:rPr>
              <a:t>02 / CONTROL</a:t>
            </a:r>
            <a:endParaRPr lang="en-US" sz="900" dirty="0"/>
          </a:p>
        </p:txBody>
      </p:sp>
      <p:sp>
        <p:nvSpPr>
          <p:cNvPr id="6" name="Text 4"/>
          <p:cNvSpPr/>
          <p:nvPr/>
        </p:nvSpPr>
        <p:spPr>
          <a:xfrm>
            <a:off x="530352" y="859536"/>
            <a:ext cx="11064240" cy="786384"/>
          </a:xfrm>
          <a:prstGeom prst="rect">
            <a:avLst/>
          </a:prstGeom>
          <a:noFill/>
          <a:ln/>
        </p:spPr>
        <p:txBody>
          <a:bodyPr wrap="square" lIns="0" tIns="0" rIns="0" bIns="0" rtlCol="0" anchor="ctr"/>
          <a:lstStyle/>
          <a:p>
            <a:pPr indent="0" marL="0">
              <a:buNone/>
            </a:pPr>
            <a:r>
              <a:rPr lang="en-US" sz="3100" b="1" dirty="0">
                <a:solidFill>
                  <a:srgbClr val="171B20"/>
                </a:solidFill>
                <a:latin typeface="Arial" pitchFamily="34" charset="0"/>
                <a:ea typeface="Arial" pitchFamily="34" charset="-122"/>
                <a:cs typeface="Arial" pitchFamily="34" charset="-120"/>
              </a:rPr>
              <a:t>Every action changes the same equity function.</a:t>
            </a:r>
            <a:endParaRPr lang="en-US" sz="3100" dirty="0"/>
          </a:p>
        </p:txBody>
      </p:sp>
      <p:sp>
        <p:nvSpPr>
          <p:cNvPr id="7" name="Text 5"/>
          <p:cNvSpPr/>
          <p:nvPr/>
        </p:nvSpPr>
        <p:spPr>
          <a:xfrm>
            <a:off x="548640" y="1655064"/>
            <a:ext cx="10972800" cy="384048"/>
          </a:xfrm>
          <a:prstGeom prst="rect">
            <a:avLst/>
          </a:prstGeom>
          <a:noFill/>
          <a:ln/>
        </p:spPr>
        <p:txBody>
          <a:bodyPr wrap="square" lIns="0" tIns="0" rIns="0" bIns="0" rtlCol="0" anchor="ctr"/>
          <a:lstStyle/>
          <a:p>
            <a:pPr indent="0" marL="0">
              <a:buNone/>
            </a:pPr>
            <a:r>
              <a:rPr lang="en-US" sz="1300" dirty="0">
                <a:solidFill>
                  <a:srgbClr val="788271"/>
                </a:solidFill>
                <a:latin typeface="Arial" pitchFamily="34" charset="0"/>
                <a:ea typeface="Arial" pitchFamily="34" charset="-122"/>
                <a:cs typeface="Arial" pitchFamily="34" charset="-120"/>
              </a:rPr>
              <a:t>Cash moves shift the level; executed trades change the signed sensitivities.</a:t>
            </a:r>
            <a:endParaRPr lang="en-US" sz="1300" dirty="0"/>
          </a:p>
        </p:txBody>
      </p:sp>
      <p:sp>
        <p:nvSpPr>
          <p:cNvPr id="8" name="Shape 6"/>
          <p:cNvSpPr/>
          <p:nvPr/>
        </p:nvSpPr>
        <p:spPr>
          <a:xfrm>
            <a:off x="530352" y="6455664"/>
            <a:ext cx="11109960" cy="0"/>
          </a:xfrm>
          <a:prstGeom prst="line">
            <a:avLst/>
          </a:prstGeom>
          <a:noFill/>
          <a:ln w="10160">
            <a:solidFill>
              <a:srgbClr val="E1E6DA"/>
            </a:solidFill>
            <a:prstDash val="solid"/>
          </a:ln>
        </p:spPr>
      </p:sp>
      <p:sp>
        <p:nvSpPr>
          <p:cNvPr id="9" name="Text 7"/>
          <p:cNvSpPr/>
          <p:nvPr/>
        </p:nvSpPr>
        <p:spPr>
          <a:xfrm>
            <a:off x="548640" y="6556248"/>
            <a:ext cx="10287000" cy="146304"/>
          </a:xfrm>
          <a:prstGeom prst="rect">
            <a:avLst/>
          </a:prstGeom>
          <a:noFill/>
          <a:ln/>
        </p:spPr>
        <p:txBody>
          <a:bodyPr wrap="square" lIns="0" tIns="0" rIns="0" bIns="0" rtlCol="0" anchor="ctr"/>
          <a:lstStyle/>
          <a:p>
            <a:pPr indent="0" marL="0">
              <a:buNone/>
            </a:pPr>
            <a:r>
              <a:rPr lang="en-US" sz="700" dirty="0">
                <a:solidFill>
                  <a:srgbClr val="788271"/>
                </a:solidFill>
                <a:latin typeface="Arial" pitchFamily="34" charset="0"/>
                <a:ea typeface="Arial" pitchFamily="34" charset="-122"/>
                <a:cs typeface="Arial" pitchFamily="34" charset="-120"/>
              </a:rPr>
              <a:t>Synthetic research illustration • Not historical performance • Model v1.0</a:t>
            </a:r>
            <a:endParaRPr lang="en-US" sz="700" dirty="0"/>
          </a:p>
        </p:txBody>
      </p:sp>
      <p:sp>
        <p:nvSpPr>
          <p:cNvPr id="10" name="Text 8"/>
          <p:cNvSpPr/>
          <p:nvPr/>
        </p:nvSpPr>
        <p:spPr>
          <a:xfrm>
            <a:off x="11091672" y="6547104"/>
            <a:ext cx="539496" cy="164592"/>
          </a:xfrm>
          <a:prstGeom prst="rect">
            <a:avLst/>
          </a:prstGeom>
          <a:noFill/>
          <a:ln/>
        </p:spPr>
        <p:txBody>
          <a:bodyPr wrap="square" lIns="0" tIns="0" rIns="0" bIns="0" rtlCol="0" anchor="ctr"/>
          <a:lstStyle/>
          <a:p>
            <a:pPr algn="r" indent="0" marL="0">
              <a:buNone/>
            </a:pPr>
            <a:r>
              <a:rPr lang="en-US" sz="900" dirty="0">
                <a:solidFill>
                  <a:srgbClr val="788271"/>
                </a:solidFill>
                <a:latin typeface="Arial" pitchFamily="34" charset="0"/>
                <a:ea typeface="Arial" pitchFamily="34" charset="-122"/>
                <a:cs typeface="Arial" pitchFamily="34" charset="-120"/>
              </a:rPr>
              <a:t>11</a:t>
            </a:r>
            <a:endParaRPr lang="en-US" sz="900" dirty="0"/>
          </a:p>
        </p:txBody>
      </p:sp>
      <p:sp>
        <p:nvSpPr>
          <p:cNvPr id="11" name="Shape 9"/>
          <p:cNvSpPr/>
          <p:nvPr/>
        </p:nvSpPr>
        <p:spPr>
          <a:xfrm>
            <a:off x="603504" y="2276856"/>
            <a:ext cx="10972800" cy="1033272"/>
          </a:xfrm>
          <a:prstGeom prst="roundRect">
            <a:avLst>
              <a:gd name="adj" fmla="val 7080"/>
            </a:avLst>
          </a:prstGeom>
          <a:solidFill>
            <a:srgbClr val="171B20"/>
          </a:solidFill>
          <a:ln w="7620">
            <a:solidFill>
              <a:srgbClr val="171B20"/>
            </a:solidFill>
            <a:prstDash val="solid"/>
          </a:ln>
        </p:spPr>
      </p:sp>
      <p:sp>
        <p:nvSpPr>
          <p:cNvPr id="12" name="Text 10"/>
          <p:cNvSpPr/>
          <p:nvPr/>
        </p:nvSpPr>
        <p:spPr>
          <a:xfrm>
            <a:off x="813816" y="2478024"/>
            <a:ext cx="10552176" cy="694944"/>
          </a:xfrm>
          <a:prstGeom prst="rect">
            <a:avLst/>
          </a:prstGeom>
          <a:noFill/>
          <a:ln/>
        </p:spPr>
        <p:txBody>
          <a:bodyPr wrap="square" lIns="0" tIns="0" rIns="0" bIns="0" rtlCol="0" anchor="ctr"/>
          <a:lstStyle/>
          <a:p>
            <a:pPr indent="0" marL="0">
              <a:buNone/>
            </a:pPr>
            <a:r>
              <a:rPr lang="en-US" sz="2700" b="1" dirty="0">
                <a:solidFill>
                  <a:srgbClr val="FFFFFF"/>
                </a:solidFill>
                <a:latin typeface="Arial" pitchFamily="34" charset="0"/>
                <a:ea typeface="Arial" pitchFamily="34" charset="-122"/>
                <a:cs typeface="Arial" pitchFamily="34" charset="-120"/>
              </a:rPr>
              <a:t>Eₛ′(p) = Eₛ(p) + D − W − K + Δwᵀ(p − pₜ)</a:t>
            </a:r>
            <a:endParaRPr lang="en-US" sz="2700" dirty="0"/>
          </a:p>
        </p:txBody>
      </p:sp>
      <p:sp>
        <p:nvSpPr>
          <p:cNvPr id="13" name="Text 11"/>
          <p:cNvSpPr/>
          <p:nvPr/>
        </p:nvSpPr>
        <p:spPr>
          <a:xfrm>
            <a:off x="868680" y="3867912"/>
            <a:ext cx="3255264" cy="237744"/>
          </a:xfrm>
          <a:prstGeom prst="rect">
            <a:avLst/>
          </a:prstGeom>
          <a:noFill/>
          <a:ln/>
        </p:spPr>
        <p:txBody>
          <a:bodyPr wrap="square" lIns="0" tIns="0" rIns="0" bIns="0" rtlCol="0" anchor="ctr"/>
          <a:lstStyle/>
          <a:p>
            <a:pPr indent="0" marL="0">
              <a:buNone/>
            </a:pPr>
            <a:r>
              <a:rPr lang="en-US" sz="1100" b="1" dirty="0">
                <a:solidFill>
                  <a:srgbClr val="788271"/>
                </a:solidFill>
                <a:latin typeface="Arial" pitchFamily="34" charset="0"/>
                <a:ea typeface="Arial" pitchFamily="34" charset="-122"/>
                <a:cs typeface="Arial" pitchFamily="34" charset="-120"/>
              </a:rPr>
              <a:t>DEPOSIT</a:t>
            </a:r>
            <a:endParaRPr lang="en-US" sz="1100" dirty="0"/>
          </a:p>
        </p:txBody>
      </p:sp>
      <p:sp>
        <p:nvSpPr>
          <p:cNvPr id="14" name="Text 12"/>
          <p:cNvSpPr/>
          <p:nvPr/>
        </p:nvSpPr>
        <p:spPr>
          <a:xfrm>
            <a:off x="868680" y="4389120"/>
            <a:ext cx="3255264" cy="941832"/>
          </a:xfrm>
          <a:prstGeom prst="rect">
            <a:avLst/>
          </a:prstGeom>
          <a:noFill/>
          <a:ln/>
        </p:spPr>
        <p:txBody>
          <a:bodyPr wrap="square" lIns="0" tIns="0" rIns="0" bIns="0" rtlCol="0" anchor="ctr"/>
          <a:lstStyle/>
          <a:p>
            <a:pPr indent="0" marL="0">
              <a:buNone/>
            </a:pPr>
            <a:r>
              <a:rPr lang="en-US" sz="2000" dirty="0">
                <a:solidFill>
                  <a:srgbClr val="171B20"/>
                </a:solidFill>
                <a:latin typeface="Arial" pitchFamily="34" charset="0"/>
                <a:ea typeface="Arial" pitchFamily="34" charset="-122"/>
                <a:cs typeface="Arial" pitchFamily="34" charset="-120"/>
              </a:rPr>
              <a:t>Raises current equity.</a:t>
            </a:r>
            <a:endParaRPr lang="en-US" sz="2000" dirty="0"/>
          </a:p>
          <a:p>
            <a:pPr indent="0" marL="0">
              <a:buNone/>
            </a:pPr>
            <a:r>
              <a:rPr lang="en-US" sz="2000" dirty="0">
                <a:solidFill>
                  <a:srgbClr val="171B20"/>
                </a:solidFill>
                <a:latin typeface="Arial" pitchFamily="34" charset="0"/>
                <a:ea typeface="Arial" pitchFamily="34" charset="-122"/>
                <a:cs typeface="Arial" pitchFamily="34" charset="-120"/>
              </a:rPr>
              <a:t>Shrinks the negative domain.</a:t>
            </a:r>
            <a:endParaRPr lang="en-US" sz="2000" dirty="0"/>
          </a:p>
        </p:txBody>
      </p:sp>
      <p:sp>
        <p:nvSpPr>
          <p:cNvPr id="15" name="Text 13"/>
          <p:cNvSpPr/>
          <p:nvPr/>
        </p:nvSpPr>
        <p:spPr>
          <a:xfrm>
            <a:off x="4526280" y="3867912"/>
            <a:ext cx="3255264" cy="237744"/>
          </a:xfrm>
          <a:prstGeom prst="rect">
            <a:avLst/>
          </a:prstGeom>
          <a:noFill/>
          <a:ln/>
        </p:spPr>
        <p:txBody>
          <a:bodyPr wrap="square" lIns="0" tIns="0" rIns="0" bIns="0" rtlCol="0" anchor="ctr"/>
          <a:lstStyle/>
          <a:p>
            <a:pPr indent="0" marL="0">
              <a:buNone/>
            </a:pPr>
            <a:r>
              <a:rPr lang="en-US" sz="1100" b="1" dirty="0">
                <a:solidFill>
                  <a:srgbClr val="788271"/>
                </a:solidFill>
                <a:latin typeface="Arial" pitchFamily="34" charset="0"/>
                <a:ea typeface="Arial" pitchFamily="34" charset="-122"/>
                <a:cs typeface="Arial" pitchFamily="34" charset="-120"/>
              </a:rPr>
              <a:t>WITHDRAW</a:t>
            </a:r>
            <a:endParaRPr lang="en-US" sz="1100" dirty="0"/>
          </a:p>
        </p:txBody>
      </p:sp>
      <p:sp>
        <p:nvSpPr>
          <p:cNvPr id="16" name="Text 14"/>
          <p:cNvSpPr/>
          <p:nvPr/>
        </p:nvSpPr>
        <p:spPr>
          <a:xfrm>
            <a:off x="4526280" y="4389120"/>
            <a:ext cx="3255264" cy="941832"/>
          </a:xfrm>
          <a:prstGeom prst="rect">
            <a:avLst/>
          </a:prstGeom>
          <a:noFill/>
          <a:ln/>
        </p:spPr>
        <p:txBody>
          <a:bodyPr wrap="square" lIns="0" tIns="0" rIns="0" bIns="0" rtlCol="0" anchor="ctr"/>
          <a:lstStyle/>
          <a:p>
            <a:pPr indent="0" marL="0">
              <a:buNone/>
            </a:pPr>
            <a:r>
              <a:rPr lang="en-US" sz="2000" dirty="0">
                <a:solidFill>
                  <a:srgbClr val="171B20"/>
                </a:solidFill>
                <a:latin typeface="Arial" pitchFamily="34" charset="0"/>
                <a:ea typeface="Arial" pitchFamily="34" charset="-122"/>
                <a:cs typeface="Arial" pitchFamily="34" charset="-120"/>
              </a:rPr>
              <a:t>Lowers current equity.</a:t>
            </a:r>
            <a:endParaRPr lang="en-US" sz="2000" dirty="0"/>
          </a:p>
          <a:p>
            <a:pPr indent="0" marL="0">
              <a:buNone/>
            </a:pPr>
            <a:r>
              <a:rPr lang="en-US" sz="2000" dirty="0">
                <a:solidFill>
                  <a:srgbClr val="171B20"/>
                </a:solidFill>
                <a:latin typeface="Arial" pitchFamily="34" charset="0"/>
                <a:ea typeface="Arial" pitchFamily="34" charset="-122"/>
                <a:cs typeface="Arial" pitchFamily="34" charset="-120"/>
              </a:rPr>
              <a:t>Expands the negative domain.</a:t>
            </a:r>
            <a:endParaRPr lang="en-US" sz="2000" dirty="0"/>
          </a:p>
        </p:txBody>
      </p:sp>
      <p:sp>
        <p:nvSpPr>
          <p:cNvPr id="17" name="Text 15"/>
          <p:cNvSpPr/>
          <p:nvPr/>
        </p:nvSpPr>
        <p:spPr>
          <a:xfrm>
            <a:off x="8183880" y="3867912"/>
            <a:ext cx="3255264" cy="237744"/>
          </a:xfrm>
          <a:prstGeom prst="rect">
            <a:avLst/>
          </a:prstGeom>
          <a:noFill/>
          <a:ln/>
        </p:spPr>
        <p:txBody>
          <a:bodyPr wrap="square" lIns="0" tIns="0" rIns="0" bIns="0" rtlCol="0" anchor="ctr"/>
          <a:lstStyle/>
          <a:p>
            <a:pPr indent="0" marL="0">
              <a:buNone/>
            </a:pPr>
            <a:r>
              <a:rPr lang="en-US" sz="1100" b="1" dirty="0">
                <a:solidFill>
                  <a:srgbClr val="788271"/>
                </a:solidFill>
                <a:latin typeface="Arial" pitchFamily="34" charset="0"/>
                <a:ea typeface="Arial" pitchFamily="34" charset="-122"/>
                <a:cs typeface="Arial" pitchFamily="34" charset="-120"/>
              </a:rPr>
              <a:t>CHANGE v</a:t>
            </a:r>
            <a:endParaRPr lang="en-US" sz="1100" dirty="0"/>
          </a:p>
        </p:txBody>
      </p:sp>
      <p:sp>
        <p:nvSpPr>
          <p:cNvPr id="18" name="Text 16"/>
          <p:cNvSpPr/>
          <p:nvPr/>
        </p:nvSpPr>
        <p:spPr>
          <a:xfrm>
            <a:off x="8183880" y="4389120"/>
            <a:ext cx="3255264" cy="941832"/>
          </a:xfrm>
          <a:prstGeom prst="rect">
            <a:avLst/>
          </a:prstGeom>
          <a:noFill/>
          <a:ln/>
        </p:spPr>
        <p:txBody>
          <a:bodyPr wrap="square" lIns="0" tIns="0" rIns="0" bIns="0" rtlCol="0" anchor="ctr"/>
          <a:lstStyle/>
          <a:p>
            <a:pPr indent="0" marL="0">
              <a:buNone/>
            </a:pPr>
            <a:r>
              <a:rPr lang="en-US" sz="2000" dirty="0">
                <a:solidFill>
                  <a:srgbClr val="171B20"/>
                </a:solidFill>
                <a:latin typeface="Arial" pitchFamily="34" charset="0"/>
                <a:ea typeface="Arial" pitchFamily="34" charset="-122"/>
                <a:cs typeface="Arial" pitchFamily="34" charset="-120"/>
              </a:rPr>
              <a:t>Changes orientation and slope.</a:t>
            </a:r>
            <a:endParaRPr lang="en-US" sz="2000" dirty="0"/>
          </a:p>
          <a:p>
            <a:pPr indent="0" marL="0">
              <a:buNone/>
            </a:pPr>
            <a:r>
              <a:rPr lang="en-US" sz="2000" dirty="0">
                <a:solidFill>
                  <a:srgbClr val="171B20"/>
                </a:solidFill>
                <a:latin typeface="Arial" pitchFamily="34" charset="0"/>
                <a:ea typeface="Arial" pitchFamily="34" charset="-122"/>
                <a:cs typeface="Arial" pitchFamily="34" charset="-120"/>
              </a:rPr>
              <a:t>Not uniformly safer or riskier.</a:t>
            </a:r>
            <a:endParaRPr lang="en-US" sz="2000" dirty="0"/>
          </a:p>
        </p:txBody>
      </p:sp>
      <p:sp>
        <p:nvSpPr>
          <p:cNvPr id="19" name="Shape 17"/>
          <p:cNvSpPr/>
          <p:nvPr/>
        </p:nvSpPr>
        <p:spPr>
          <a:xfrm>
            <a:off x="566928" y="5742432"/>
            <a:ext cx="11018520" cy="457200"/>
          </a:xfrm>
          <a:prstGeom prst="roundRect">
            <a:avLst>
              <a:gd name="adj" fmla="val 10000"/>
            </a:avLst>
          </a:prstGeom>
          <a:solidFill>
            <a:srgbClr val="FFDF00"/>
          </a:solidFill>
          <a:ln w="7620">
            <a:solidFill>
              <a:srgbClr val="FFDF00"/>
            </a:solidFill>
            <a:prstDash val="solid"/>
          </a:ln>
        </p:spPr>
      </p:sp>
      <p:sp>
        <p:nvSpPr>
          <p:cNvPr id="20" name="Text 18"/>
          <p:cNvSpPr/>
          <p:nvPr/>
        </p:nvSpPr>
        <p:spPr>
          <a:xfrm>
            <a:off x="758952" y="5852160"/>
            <a:ext cx="10634472" cy="265176"/>
          </a:xfrm>
          <a:prstGeom prst="rect">
            <a:avLst/>
          </a:prstGeom>
          <a:noFill/>
          <a:ln/>
        </p:spPr>
        <p:txBody>
          <a:bodyPr wrap="square" lIns="0" tIns="0" rIns="0" bIns="0" rtlCol="0" anchor="ctr"/>
          <a:lstStyle/>
          <a:p>
            <a:pPr indent="0" marL="0">
              <a:buNone/>
            </a:pPr>
            <a:r>
              <a:rPr lang="en-US" sz="1300" b="1" dirty="0">
                <a:solidFill>
                  <a:srgbClr val="171B20"/>
                </a:solidFill>
                <a:latin typeface="Arial" pitchFamily="34" charset="0"/>
                <a:ea typeface="Arial" pitchFamily="34" charset="-122"/>
                <a:cs typeface="Arial" pitchFamily="34" charset="-120"/>
              </a:rPr>
              <a:t>The formula assumes execution at pₜ; K captures explicit execution costs.</a:t>
            </a:r>
            <a:endParaRPr lang="en-US" sz="13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5F6F2"/>
        </a:solidFill>
      </p:bgPr>
    </p:bg>
    <p:spTree>
      <p:nvGrpSpPr>
        <p:cNvPr id="1" name=""/>
        <p:cNvGrpSpPr/>
        <p:nvPr/>
      </p:nvGrpSpPr>
      <p:grpSpPr>
        <a:xfrm>
          <a:off x="0" y="0"/>
          <a:ext cx="0" cy="0"/>
          <a:chOff x="0" y="0"/>
          <a:chExt cx="0" cy="0"/>
        </a:xfrm>
      </p:grpSpPr>
      <p:sp>
        <p:nvSpPr>
          <p:cNvPr id="2" name="Shape 0"/>
          <p:cNvSpPr/>
          <p:nvPr/>
        </p:nvSpPr>
        <p:spPr>
          <a:xfrm>
            <a:off x="457200" y="246888"/>
            <a:ext cx="292608" cy="292608"/>
          </a:xfrm>
          <a:prstGeom prst="roundRect">
            <a:avLst>
              <a:gd name="adj" fmla="val 25000"/>
            </a:avLst>
          </a:prstGeom>
          <a:solidFill>
            <a:srgbClr val="FFDF00"/>
          </a:solidFill>
          <a:ln w="7620">
            <a:solidFill>
              <a:srgbClr val="FFDF00"/>
            </a:solidFill>
            <a:prstDash val="solid"/>
          </a:ln>
        </p:spPr>
      </p:sp>
      <p:sp>
        <p:nvSpPr>
          <p:cNvPr id="3" name="Text 1"/>
          <p:cNvSpPr/>
          <p:nvPr/>
        </p:nvSpPr>
        <p:spPr>
          <a:xfrm>
            <a:off x="532181" y="285293"/>
            <a:ext cx="164592" cy="182880"/>
          </a:xfrm>
          <a:prstGeom prst="rect">
            <a:avLst/>
          </a:prstGeom>
          <a:noFill/>
          <a:ln/>
        </p:spPr>
        <p:txBody>
          <a:bodyPr wrap="square" lIns="0" tIns="0" rIns="0" bIns="0" rtlCol="0" anchor="ctr"/>
          <a:lstStyle/>
          <a:p>
            <a:pPr indent="0" marL="0">
              <a:buNone/>
            </a:pPr>
            <a:r>
              <a:rPr lang="en-US" sz="1200" b="1" dirty="0">
                <a:solidFill>
                  <a:srgbClr val="171B20"/>
                </a:solidFill>
                <a:latin typeface="Arial" pitchFamily="34" charset="0"/>
                <a:ea typeface="Arial" pitchFamily="34" charset="-122"/>
                <a:cs typeface="Arial" pitchFamily="34" charset="-120"/>
              </a:rPr>
              <a:t>N</a:t>
            </a:r>
            <a:endParaRPr lang="en-US" sz="1200" dirty="0"/>
          </a:p>
        </p:txBody>
      </p:sp>
      <p:sp>
        <p:nvSpPr>
          <p:cNvPr id="4" name="Text 2"/>
          <p:cNvSpPr/>
          <p:nvPr/>
        </p:nvSpPr>
        <p:spPr>
          <a:xfrm>
            <a:off x="877824" y="283464"/>
            <a:ext cx="3657600" cy="182880"/>
          </a:xfrm>
          <a:prstGeom prst="rect">
            <a:avLst/>
          </a:prstGeom>
          <a:noFill/>
          <a:ln/>
        </p:spPr>
        <p:txBody>
          <a:bodyPr wrap="square" lIns="0" tIns="0" rIns="0" bIns="0" rtlCol="0" anchor="ctr"/>
          <a:lstStyle/>
          <a:p>
            <a:pPr indent="0" marL="0">
              <a:buNone/>
            </a:pPr>
            <a:r>
              <a:rPr lang="en-US" sz="1000" b="1" spc="80" kern="0" dirty="0">
                <a:solidFill>
                  <a:srgbClr val="171B20"/>
                </a:solidFill>
                <a:latin typeface="Arial" pitchFamily="34" charset="0"/>
                <a:ea typeface="Arial" pitchFamily="34" charset="-122"/>
                <a:cs typeface="Arial" pitchFamily="34" charset="-120"/>
              </a:rPr>
              <a:t>NBC / GEOMETRY LAB</a:t>
            </a:r>
            <a:endParaRPr lang="en-US" sz="1000" dirty="0"/>
          </a:p>
        </p:txBody>
      </p:sp>
      <p:sp>
        <p:nvSpPr>
          <p:cNvPr id="5" name="Text 3"/>
          <p:cNvSpPr/>
          <p:nvPr/>
        </p:nvSpPr>
        <p:spPr>
          <a:xfrm>
            <a:off x="7498080" y="283464"/>
            <a:ext cx="4160520" cy="182880"/>
          </a:xfrm>
          <a:prstGeom prst="rect">
            <a:avLst/>
          </a:prstGeom>
          <a:noFill/>
          <a:ln/>
        </p:spPr>
        <p:txBody>
          <a:bodyPr wrap="square" lIns="0" tIns="0" rIns="0" bIns="0" rtlCol="0" anchor="ctr"/>
          <a:lstStyle/>
          <a:p>
            <a:pPr algn="r" indent="0" marL="0">
              <a:buNone/>
            </a:pPr>
            <a:r>
              <a:rPr lang="en-US" sz="900" spc="70" kern="0" dirty="0">
                <a:solidFill>
                  <a:srgbClr val="788271"/>
                </a:solidFill>
                <a:latin typeface="Arial" pitchFamily="34" charset="0"/>
                <a:ea typeface="Arial" pitchFamily="34" charset="-122"/>
                <a:cs typeface="Arial" pitchFamily="34" charset="-120"/>
              </a:rPr>
              <a:t>02 / CONTROL</a:t>
            </a:r>
            <a:endParaRPr lang="en-US" sz="900" dirty="0"/>
          </a:p>
        </p:txBody>
      </p:sp>
      <p:sp>
        <p:nvSpPr>
          <p:cNvPr id="6" name="Text 4"/>
          <p:cNvSpPr/>
          <p:nvPr/>
        </p:nvSpPr>
        <p:spPr>
          <a:xfrm>
            <a:off x="530352" y="859536"/>
            <a:ext cx="11064240" cy="786384"/>
          </a:xfrm>
          <a:prstGeom prst="rect">
            <a:avLst/>
          </a:prstGeom>
          <a:noFill/>
          <a:ln/>
        </p:spPr>
        <p:txBody>
          <a:bodyPr wrap="square" lIns="0" tIns="0" rIns="0" bIns="0" rtlCol="0" anchor="ctr"/>
          <a:lstStyle/>
          <a:p>
            <a:pPr indent="0" marL="0">
              <a:buNone/>
            </a:pPr>
            <a:r>
              <a:rPr lang="en-US" sz="3100" b="1" dirty="0">
                <a:solidFill>
                  <a:srgbClr val="171B20"/>
                </a:solidFill>
                <a:latin typeface="Arial" pitchFamily="34" charset="0"/>
                <a:ea typeface="Arial" pitchFamily="34" charset="-122"/>
                <a:cs typeface="Arial" pitchFamily="34" charset="-120"/>
              </a:rPr>
              <a:t>Withdraw cash: the point stays still.</a:t>
            </a:r>
            <a:endParaRPr lang="en-US" sz="3100" dirty="0"/>
          </a:p>
        </p:txBody>
      </p:sp>
      <p:sp>
        <p:nvSpPr>
          <p:cNvPr id="7" name="Text 5"/>
          <p:cNvSpPr/>
          <p:nvPr/>
        </p:nvSpPr>
        <p:spPr>
          <a:xfrm>
            <a:off x="548640" y="1655064"/>
            <a:ext cx="10972800" cy="384048"/>
          </a:xfrm>
          <a:prstGeom prst="rect">
            <a:avLst/>
          </a:prstGeom>
          <a:noFill/>
          <a:ln/>
        </p:spPr>
        <p:txBody>
          <a:bodyPr wrap="square" lIns="0" tIns="0" rIns="0" bIns="0" rtlCol="0" anchor="ctr"/>
          <a:lstStyle/>
          <a:p>
            <a:pPr indent="0" marL="0">
              <a:buNone/>
            </a:pPr>
            <a:r>
              <a:rPr lang="en-US" sz="1300" dirty="0">
                <a:solidFill>
                  <a:srgbClr val="788271"/>
                </a:solidFill>
                <a:latin typeface="Arial" pitchFamily="34" charset="0"/>
                <a:ea typeface="Arial" pitchFamily="34" charset="-122"/>
                <a:cs typeface="Arial" pitchFamily="34" charset="-120"/>
              </a:rPr>
              <a:t>The same market and the same positions; only account cash changes.</a:t>
            </a:r>
            <a:endParaRPr lang="en-US" sz="1300" dirty="0"/>
          </a:p>
        </p:txBody>
      </p:sp>
      <p:sp>
        <p:nvSpPr>
          <p:cNvPr id="8" name="Shape 6"/>
          <p:cNvSpPr/>
          <p:nvPr/>
        </p:nvSpPr>
        <p:spPr>
          <a:xfrm>
            <a:off x="530352" y="6455664"/>
            <a:ext cx="11109960" cy="0"/>
          </a:xfrm>
          <a:prstGeom prst="line">
            <a:avLst/>
          </a:prstGeom>
          <a:noFill/>
          <a:ln w="10160">
            <a:solidFill>
              <a:srgbClr val="E1E6DA"/>
            </a:solidFill>
            <a:prstDash val="solid"/>
          </a:ln>
        </p:spPr>
      </p:sp>
      <p:sp>
        <p:nvSpPr>
          <p:cNvPr id="9" name="Text 7"/>
          <p:cNvSpPr/>
          <p:nvPr/>
        </p:nvSpPr>
        <p:spPr>
          <a:xfrm>
            <a:off x="548640" y="6556248"/>
            <a:ext cx="10287000" cy="146304"/>
          </a:xfrm>
          <a:prstGeom prst="rect">
            <a:avLst/>
          </a:prstGeom>
          <a:noFill/>
          <a:ln/>
        </p:spPr>
        <p:txBody>
          <a:bodyPr wrap="square" lIns="0" tIns="0" rIns="0" bIns="0" rtlCol="0" anchor="ctr"/>
          <a:lstStyle/>
          <a:p>
            <a:pPr indent="0" marL="0">
              <a:buNone/>
            </a:pPr>
            <a:r>
              <a:rPr lang="en-US" sz="700" dirty="0">
                <a:solidFill>
                  <a:srgbClr val="788271"/>
                </a:solidFill>
                <a:latin typeface="Arial" pitchFamily="34" charset="0"/>
                <a:ea typeface="Arial" pitchFamily="34" charset="-122"/>
                <a:cs typeface="Arial" pitchFamily="34" charset="-120"/>
              </a:rPr>
              <a:t>Synthetic research illustration • Not historical performance • Model v1.0</a:t>
            </a:r>
            <a:endParaRPr lang="en-US" sz="700" dirty="0"/>
          </a:p>
        </p:txBody>
      </p:sp>
      <p:sp>
        <p:nvSpPr>
          <p:cNvPr id="10" name="Text 8"/>
          <p:cNvSpPr/>
          <p:nvPr/>
        </p:nvSpPr>
        <p:spPr>
          <a:xfrm>
            <a:off x="11091672" y="6547104"/>
            <a:ext cx="539496" cy="164592"/>
          </a:xfrm>
          <a:prstGeom prst="rect">
            <a:avLst/>
          </a:prstGeom>
          <a:noFill/>
          <a:ln/>
        </p:spPr>
        <p:txBody>
          <a:bodyPr wrap="square" lIns="0" tIns="0" rIns="0" bIns="0" rtlCol="0" anchor="ctr"/>
          <a:lstStyle/>
          <a:p>
            <a:pPr algn="r" indent="0" marL="0">
              <a:buNone/>
            </a:pPr>
            <a:r>
              <a:rPr lang="en-US" sz="900" dirty="0">
                <a:solidFill>
                  <a:srgbClr val="788271"/>
                </a:solidFill>
                <a:latin typeface="Arial" pitchFamily="34" charset="0"/>
                <a:ea typeface="Arial" pitchFamily="34" charset="-122"/>
                <a:cs typeface="Arial" pitchFamily="34" charset="-120"/>
              </a:rPr>
              <a:t>12</a:t>
            </a:r>
            <a:endParaRPr lang="en-US" sz="900" dirty="0"/>
          </a:p>
        </p:txBody>
      </p:sp>
      <p:sp>
        <p:nvSpPr>
          <p:cNvPr id="11" name="Shape 9"/>
          <p:cNvSpPr/>
          <p:nvPr/>
        </p:nvSpPr>
        <p:spPr>
          <a:xfrm>
            <a:off x="576072" y="2231136"/>
            <a:ext cx="5367528" cy="3044952"/>
          </a:xfrm>
          <a:prstGeom prst="roundRect">
            <a:avLst>
              <a:gd name="adj" fmla="val 3003"/>
            </a:avLst>
          </a:prstGeom>
          <a:solidFill>
            <a:srgbClr val="FFFFFF"/>
          </a:solidFill>
          <a:ln w="7620">
            <a:solidFill>
              <a:srgbClr val="E1E6DA"/>
            </a:solidFill>
            <a:prstDash val="solid"/>
          </a:ln>
        </p:spPr>
      </p:sp>
      <p:sp>
        <p:nvSpPr>
          <p:cNvPr id="12" name="Shape 10"/>
          <p:cNvSpPr/>
          <p:nvPr/>
        </p:nvSpPr>
        <p:spPr>
          <a:xfrm>
            <a:off x="6236208" y="2231136"/>
            <a:ext cx="5367528" cy="3044952"/>
          </a:xfrm>
          <a:prstGeom prst="roundRect">
            <a:avLst>
              <a:gd name="adj" fmla="val 3003"/>
            </a:avLst>
          </a:prstGeom>
          <a:solidFill>
            <a:srgbClr val="FFFFFF"/>
          </a:solidFill>
          <a:ln w="7620">
            <a:solidFill>
              <a:srgbClr val="E1E6DA"/>
            </a:solidFill>
            <a:prstDash val="solid"/>
          </a:ln>
        </p:spPr>
      </p:sp>
      <p:pic>
        <p:nvPicPr>
          <p:cNvPr id="13" name="Image 0" descr="/mnt/data/nbc_geometry_lab/tools/presentation_assets/withdraw_0.png">    </p:cNvPr>
          <p:cNvPicPr>
            <a:picLocks noChangeAspect="1"/>
          </p:cNvPicPr>
          <p:nvPr/>
        </p:nvPicPr>
        <p:blipFill>
          <a:blip r:embed="rId1"/>
          <a:stretch>
            <a:fillRect/>
          </a:stretch>
        </p:blipFill>
        <p:spPr>
          <a:xfrm>
            <a:off x="1344168" y="2322576"/>
            <a:ext cx="3840480" cy="2880360"/>
          </a:xfrm>
          <a:prstGeom prst="rect">
            <a:avLst/>
          </a:prstGeom>
        </p:spPr>
      </p:pic>
      <p:pic>
        <p:nvPicPr>
          <p:cNvPr id="14" name="Image 1" descr="/mnt/data/nbc_geometry_lab/tools/presentation_assets/withdraw_10.png">    </p:cNvPr>
          <p:cNvPicPr>
            <a:picLocks noChangeAspect="1"/>
          </p:cNvPicPr>
          <p:nvPr/>
        </p:nvPicPr>
        <p:blipFill>
          <a:blip r:embed="rId2"/>
          <a:stretch>
            <a:fillRect/>
          </a:stretch>
        </p:blipFill>
        <p:spPr>
          <a:xfrm>
            <a:off x="6995160" y="2322576"/>
            <a:ext cx="3840480" cy="2880360"/>
          </a:xfrm>
          <a:prstGeom prst="rect">
            <a:avLst/>
          </a:prstGeom>
        </p:spPr>
      </p:pic>
      <p:sp>
        <p:nvSpPr>
          <p:cNvPr id="15" name="Text 11"/>
          <p:cNvSpPr/>
          <p:nvPr/>
        </p:nvSpPr>
        <p:spPr>
          <a:xfrm>
            <a:off x="749808" y="5404104"/>
            <a:ext cx="4965192" cy="466344"/>
          </a:xfrm>
          <a:prstGeom prst="rect">
            <a:avLst/>
          </a:prstGeom>
          <a:noFill/>
          <a:ln/>
        </p:spPr>
        <p:txBody>
          <a:bodyPr wrap="square" lIns="0" tIns="0" rIns="0" bIns="0" rtlCol="0" anchor="ctr"/>
          <a:lstStyle/>
          <a:p>
            <a:pPr indent="0" marL="0">
              <a:buNone/>
            </a:pPr>
            <a:r>
              <a:rPr lang="en-US" sz="1800" b="1" dirty="0">
                <a:solidFill>
                  <a:srgbClr val="171B20"/>
                </a:solidFill>
                <a:latin typeface="Arial" pitchFamily="34" charset="0"/>
                <a:ea typeface="Arial" pitchFamily="34" charset="-122"/>
                <a:cs typeface="Arial" pitchFamily="34" charset="-120"/>
              </a:rPr>
              <a:t>Before: equity $10,000</a:t>
            </a:r>
            <a:endParaRPr lang="en-US" sz="1800" dirty="0"/>
          </a:p>
        </p:txBody>
      </p:sp>
      <p:sp>
        <p:nvSpPr>
          <p:cNvPr id="16" name="Text 12"/>
          <p:cNvSpPr/>
          <p:nvPr/>
        </p:nvSpPr>
        <p:spPr>
          <a:xfrm>
            <a:off x="6400800" y="5404104"/>
            <a:ext cx="4937760" cy="466344"/>
          </a:xfrm>
          <a:prstGeom prst="rect">
            <a:avLst/>
          </a:prstGeom>
          <a:noFill/>
          <a:ln/>
        </p:spPr>
        <p:txBody>
          <a:bodyPr wrap="square" lIns="0" tIns="0" rIns="0" bIns="0" rtlCol="0" anchor="ctr"/>
          <a:lstStyle/>
          <a:p>
            <a:pPr indent="0" marL="0">
              <a:buNone/>
            </a:pPr>
            <a:r>
              <a:rPr lang="en-US" sz="1800" b="1" dirty="0">
                <a:solidFill>
                  <a:srgbClr val="171B20"/>
                </a:solidFill>
                <a:latin typeface="Arial" pitchFamily="34" charset="0"/>
                <a:ea typeface="Arial" pitchFamily="34" charset="-122"/>
                <a:cs typeface="Arial" pitchFamily="34" charset="-120"/>
              </a:rPr>
              <a:t>After: equity $4,000</a:t>
            </a:r>
            <a:endParaRPr lang="en-US" sz="1800" dirty="0"/>
          </a:p>
        </p:txBody>
      </p:sp>
      <p:sp>
        <p:nvSpPr>
          <p:cNvPr id="17" name="Shape 13"/>
          <p:cNvSpPr/>
          <p:nvPr/>
        </p:nvSpPr>
        <p:spPr>
          <a:xfrm>
            <a:off x="566928" y="5998464"/>
            <a:ext cx="11018520" cy="457200"/>
          </a:xfrm>
          <a:prstGeom prst="roundRect">
            <a:avLst>
              <a:gd name="adj" fmla="val 10000"/>
            </a:avLst>
          </a:prstGeom>
          <a:solidFill>
            <a:srgbClr val="FFDF00"/>
          </a:solidFill>
          <a:ln w="7620">
            <a:solidFill>
              <a:srgbClr val="FFDF00"/>
            </a:solidFill>
            <a:prstDash val="solid"/>
          </a:ln>
        </p:spPr>
      </p:sp>
      <p:sp>
        <p:nvSpPr>
          <p:cNvPr id="18" name="Text 14"/>
          <p:cNvSpPr/>
          <p:nvPr/>
        </p:nvSpPr>
        <p:spPr>
          <a:xfrm>
            <a:off x="758952" y="6108192"/>
            <a:ext cx="10634472" cy="265176"/>
          </a:xfrm>
          <a:prstGeom prst="rect">
            <a:avLst/>
          </a:prstGeom>
          <a:noFill/>
          <a:ln/>
        </p:spPr>
        <p:txBody>
          <a:bodyPr wrap="square" lIns="0" tIns="0" rIns="0" bIns="0" rtlCol="0" anchor="ctr"/>
          <a:lstStyle/>
          <a:p>
            <a:pPr indent="0" marL="0">
              <a:buNone/>
            </a:pPr>
            <a:r>
              <a:rPr lang="en-US" sz="1300" b="1" dirty="0">
                <a:solidFill>
                  <a:srgbClr val="171B20"/>
                </a:solidFill>
                <a:latin typeface="Arial" pitchFamily="34" charset="0"/>
                <a:ea typeface="Arial" pitchFamily="34" charset="-122"/>
                <a:cs typeface="Arial" pitchFamily="34" charset="-120"/>
              </a:rPr>
              <a:t>A $6,000 withdrawal moves to reserve. Total capital is still $15,000.</a:t>
            </a:r>
            <a:endParaRPr lang="en-US" sz="13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5F6F2"/>
        </a:solidFill>
      </p:bgPr>
    </p:bg>
    <p:spTree>
      <p:nvGrpSpPr>
        <p:cNvPr id="1" name=""/>
        <p:cNvGrpSpPr/>
        <p:nvPr/>
      </p:nvGrpSpPr>
      <p:grpSpPr>
        <a:xfrm>
          <a:off x="0" y="0"/>
          <a:ext cx="0" cy="0"/>
          <a:chOff x="0" y="0"/>
          <a:chExt cx="0" cy="0"/>
        </a:xfrm>
      </p:grpSpPr>
      <p:sp>
        <p:nvSpPr>
          <p:cNvPr id="2" name="Shape 0"/>
          <p:cNvSpPr/>
          <p:nvPr/>
        </p:nvSpPr>
        <p:spPr>
          <a:xfrm>
            <a:off x="457200" y="246888"/>
            <a:ext cx="292608" cy="292608"/>
          </a:xfrm>
          <a:prstGeom prst="roundRect">
            <a:avLst>
              <a:gd name="adj" fmla="val 25000"/>
            </a:avLst>
          </a:prstGeom>
          <a:solidFill>
            <a:srgbClr val="FFDF00"/>
          </a:solidFill>
          <a:ln w="7620">
            <a:solidFill>
              <a:srgbClr val="FFDF00"/>
            </a:solidFill>
            <a:prstDash val="solid"/>
          </a:ln>
        </p:spPr>
      </p:sp>
      <p:sp>
        <p:nvSpPr>
          <p:cNvPr id="3" name="Text 1"/>
          <p:cNvSpPr/>
          <p:nvPr/>
        </p:nvSpPr>
        <p:spPr>
          <a:xfrm>
            <a:off x="532181" y="285293"/>
            <a:ext cx="164592" cy="182880"/>
          </a:xfrm>
          <a:prstGeom prst="rect">
            <a:avLst/>
          </a:prstGeom>
          <a:noFill/>
          <a:ln/>
        </p:spPr>
        <p:txBody>
          <a:bodyPr wrap="square" lIns="0" tIns="0" rIns="0" bIns="0" rtlCol="0" anchor="ctr"/>
          <a:lstStyle/>
          <a:p>
            <a:pPr indent="0" marL="0">
              <a:buNone/>
            </a:pPr>
            <a:r>
              <a:rPr lang="en-US" sz="1200" b="1" dirty="0">
                <a:solidFill>
                  <a:srgbClr val="171B20"/>
                </a:solidFill>
                <a:latin typeface="Arial" pitchFamily="34" charset="0"/>
                <a:ea typeface="Arial" pitchFamily="34" charset="-122"/>
                <a:cs typeface="Arial" pitchFamily="34" charset="-120"/>
              </a:rPr>
              <a:t>N</a:t>
            </a:r>
            <a:endParaRPr lang="en-US" sz="1200" dirty="0"/>
          </a:p>
        </p:txBody>
      </p:sp>
      <p:sp>
        <p:nvSpPr>
          <p:cNvPr id="4" name="Text 2"/>
          <p:cNvSpPr/>
          <p:nvPr/>
        </p:nvSpPr>
        <p:spPr>
          <a:xfrm>
            <a:off x="877824" y="283464"/>
            <a:ext cx="3657600" cy="182880"/>
          </a:xfrm>
          <a:prstGeom prst="rect">
            <a:avLst/>
          </a:prstGeom>
          <a:noFill/>
          <a:ln/>
        </p:spPr>
        <p:txBody>
          <a:bodyPr wrap="square" lIns="0" tIns="0" rIns="0" bIns="0" rtlCol="0" anchor="ctr"/>
          <a:lstStyle/>
          <a:p>
            <a:pPr indent="0" marL="0">
              <a:buNone/>
            </a:pPr>
            <a:r>
              <a:rPr lang="en-US" sz="1000" b="1" spc="80" kern="0" dirty="0">
                <a:solidFill>
                  <a:srgbClr val="171B20"/>
                </a:solidFill>
                <a:latin typeface="Arial" pitchFamily="34" charset="0"/>
                <a:ea typeface="Arial" pitchFamily="34" charset="-122"/>
                <a:cs typeface="Arial" pitchFamily="34" charset="-120"/>
              </a:rPr>
              <a:t>NBC / GEOMETRY LAB</a:t>
            </a:r>
            <a:endParaRPr lang="en-US" sz="1000" dirty="0"/>
          </a:p>
        </p:txBody>
      </p:sp>
      <p:sp>
        <p:nvSpPr>
          <p:cNvPr id="5" name="Text 3"/>
          <p:cNvSpPr/>
          <p:nvPr/>
        </p:nvSpPr>
        <p:spPr>
          <a:xfrm>
            <a:off x="7498080" y="283464"/>
            <a:ext cx="4160520" cy="182880"/>
          </a:xfrm>
          <a:prstGeom prst="rect">
            <a:avLst/>
          </a:prstGeom>
          <a:noFill/>
          <a:ln/>
        </p:spPr>
        <p:txBody>
          <a:bodyPr wrap="square" lIns="0" tIns="0" rIns="0" bIns="0" rtlCol="0" anchor="ctr"/>
          <a:lstStyle/>
          <a:p>
            <a:pPr algn="r" indent="0" marL="0">
              <a:buNone/>
            </a:pPr>
            <a:r>
              <a:rPr lang="en-US" sz="900" spc="70" kern="0" dirty="0">
                <a:solidFill>
                  <a:srgbClr val="788271"/>
                </a:solidFill>
                <a:latin typeface="Arial" pitchFamily="34" charset="0"/>
                <a:ea typeface="Arial" pitchFamily="34" charset="-122"/>
                <a:cs typeface="Arial" pitchFamily="34" charset="-120"/>
              </a:rPr>
              <a:t>02 / CONTROL</a:t>
            </a:r>
            <a:endParaRPr lang="en-US" sz="900" dirty="0"/>
          </a:p>
        </p:txBody>
      </p:sp>
      <p:sp>
        <p:nvSpPr>
          <p:cNvPr id="6" name="Text 4"/>
          <p:cNvSpPr/>
          <p:nvPr/>
        </p:nvSpPr>
        <p:spPr>
          <a:xfrm>
            <a:off x="530352" y="859536"/>
            <a:ext cx="11064240" cy="786384"/>
          </a:xfrm>
          <a:prstGeom prst="rect">
            <a:avLst/>
          </a:prstGeom>
          <a:noFill/>
          <a:ln/>
        </p:spPr>
        <p:txBody>
          <a:bodyPr wrap="square" lIns="0" tIns="0" rIns="0" bIns="0" rtlCol="0" anchor="ctr"/>
          <a:lstStyle/>
          <a:p>
            <a:pPr indent="0" marL="0">
              <a:buNone/>
            </a:pPr>
            <a:r>
              <a:rPr lang="en-US" sz="3100" b="1" dirty="0">
                <a:solidFill>
                  <a:srgbClr val="171B20"/>
                </a:solidFill>
                <a:latin typeface="Arial" pitchFamily="34" charset="0"/>
                <a:ea typeface="Arial" pitchFamily="34" charset="-122"/>
                <a:cs typeface="Arial" pitchFamily="34" charset="-120"/>
              </a:rPr>
              <a:t>Deposit cash: move the frontier away.</a:t>
            </a:r>
            <a:endParaRPr lang="en-US" sz="3100" dirty="0"/>
          </a:p>
        </p:txBody>
      </p:sp>
      <p:sp>
        <p:nvSpPr>
          <p:cNvPr id="7" name="Text 5"/>
          <p:cNvSpPr/>
          <p:nvPr/>
        </p:nvSpPr>
        <p:spPr>
          <a:xfrm>
            <a:off x="548640" y="1655064"/>
            <a:ext cx="10972800" cy="384048"/>
          </a:xfrm>
          <a:prstGeom prst="rect">
            <a:avLst/>
          </a:prstGeom>
          <a:noFill/>
          <a:ln/>
        </p:spPr>
        <p:txBody>
          <a:bodyPr wrap="square" lIns="0" tIns="0" rIns="0" bIns="0" rtlCol="0" anchor="ctr"/>
          <a:lstStyle/>
          <a:p>
            <a:pPr indent="0" marL="0">
              <a:buNone/>
            </a:pPr>
            <a:r>
              <a:rPr lang="en-US" sz="1300" dirty="0">
                <a:solidFill>
                  <a:srgbClr val="788271"/>
                </a:solidFill>
                <a:latin typeface="Arial" pitchFamily="34" charset="0"/>
                <a:ea typeface="Arial" pitchFamily="34" charset="-122"/>
                <a:cs typeface="Arial" pitchFamily="34" charset="-120"/>
              </a:rPr>
              <a:t>Cash comes from the shared reserve rather than appearing as trading profit.</a:t>
            </a:r>
            <a:endParaRPr lang="en-US" sz="1300" dirty="0"/>
          </a:p>
        </p:txBody>
      </p:sp>
      <p:sp>
        <p:nvSpPr>
          <p:cNvPr id="8" name="Shape 6"/>
          <p:cNvSpPr/>
          <p:nvPr/>
        </p:nvSpPr>
        <p:spPr>
          <a:xfrm>
            <a:off x="530352" y="6455664"/>
            <a:ext cx="11109960" cy="0"/>
          </a:xfrm>
          <a:prstGeom prst="line">
            <a:avLst/>
          </a:prstGeom>
          <a:noFill/>
          <a:ln w="10160">
            <a:solidFill>
              <a:srgbClr val="E1E6DA"/>
            </a:solidFill>
            <a:prstDash val="solid"/>
          </a:ln>
        </p:spPr>
      </p:sp>
      <p:sp>
        <p:nvSpPr>
          <p:cNvPr id="9" name="Text 7"/>
          <p:cNvSpPr/>
          <p:nvPr/>
        </p:nvSpPr>
        <p:spPr>
          <a:xfrm>
            <a:off x="548640" y="6556248"/>
            <a:ext cx="10287000" cy="146304"/>
          </a:xfrm>
          <a:prstGeom prst="rect">
            <a:avLst/>
          </a:prstGeom>
          <a:noFill/>
          <a:ln/>
        </p:spPr>
        <p:txBody>
          <a:bodyPr wrap="square" lIns="0" tIns="0" rIns="0" bIns="0" rtlCol="0" anchor="ctr"/>
          <a:lstStyle/>
          <a:p>
            <a:pPr indent="0" marL="0">
              <a:buNone/>
            </a:pPr>
            <a:r>
              <a:rPr lang="en-US" sz="700" dirty="0">
                <a:solidFill>
                  <a:srgbClr val="788271"/>
                </a:solidFill>
                <a:latin typeface="Arial" pitchFamily="34" charset="0"/>
                <a:ea typeface="Arial" pitchFamily="34" charset="-122"/>
                <a:cs typeface="Arial" pitchFamily="34" charset="-120"/>
              </a:rPr>
              <a:t>Synthetic research illustration • Not historical performance • Model v1.0</a:t>
            </a:r>
            <a:endParaRPr lang="en-US" sz="700" dirty="0"/>
          </a:p>
        </p:txBody>
      </p:sp>
      <p:sp>
        <p:nvSpPr>
          <p:cNvPr id="10" name="Text 8"/>
          <p:cNvSpPr/>
          <p:nvPr/>
        </p:nvSpPr>
        <p:spPr>
          <a:xfrm>
            <a:off x="11091672" y="6547104"/>
            <a:ext cx="539496" cy="164592"/>
          </a:xfrm>
          <a:prstGeom prst="rect">
            <a:avLst/>
          </a:prstGeom>
          <a:noFill/>
          <a:ln/>
        </p:spPr>
        <p:txBody>
          <a:bodyPr wrap="square" lIns="0" tIns="0" rIns="0" bIns="0" rtlCol="0" anchor="ctr"/>
          <a:lstStyle/>
          <a:p>
            <a:pPr algn="r" indent="0" marL="0">
              <a:buNone/>
            </a:pPr>
            <a:r>
              <a:rPr lang="en-US" sz="900" dirty="0">
                <a:solidFill>
                  <a:srgbClr val="788271"/>
                </a:solidFill>
                <a:latin typeface="Arial" pitchFamily="34" charset="0"/>
                <a:ea typeface="Arial" pitchFamily="34" charset="-122"/>
                <a:cs typeface="Arial" pitchFamily="34" charset="-120"/>
              </a:rPr>
              <a:t>13</a:t>
            </a:r>
            <a:endParaRPr lang="en-US" sz="900" dirty="0"/>
          </a:p>
        </p:txBody>
      </p:sp>
      <p:sp>
        <p:nvSpPr>
          <p:cNvPr id="11" name="Shape 9"/>
          <p:cNvSpPr/>
          <p:nvPr/>
        </p:nvSpPr>
        <p:spPr>
          <a:xfrm>
            <a:off x="576072" y="2231136"/>
            <a:ext cx="5367528" cy="3044952"/>
          </a:xfrm>
          <a:prstGeom prst="roundRect">
            <a:avLst>
              <a:gd name="adj" fmla="val 3003"/>
            </a:avLst>
          </a:prstGeom>
          <a:solidFill>
            <a:srgbClr val="FFFFFF"/>
          </a:solidFill>
          <a:ln w="7620">
            <a:solidFill>
              <a:srgbClr val="E1E6DA"/>
            </a:solidFill>
            <a:prstDash val="solid"/>
          </a:ln>
        </p:spPr>
      </p:sp>
      <p:sp>
        <p:nvSpPr>
          <p:cNvPr id="12" name="Shape 10"/>
          <p:cNvSpPr/>
          <p:nvPr/>
        </p:nvSpPr>
        <p:spPr>
          <a:xfrm>
            <a:off x="6236208" y="2231136"/>
            <a:ext cx="5367528" cy="3044952"/>
          </a:xfrm>
          <a:prstGeom prst="roundRect">
            <a:avLst>
              <a:gd name="adj" fmla="val 3003"/>
            </a:avLst>
          </a:prstGeom>
          <a:solidFill>
            <a:srgbClr val="FFFFFF"/>
          </a:solidFill>
          <a:ln w="7620">
            <a:solidFill>
              <a:srgbClr val="E1E6DA"/>
            </a:solidFill>
            <a:prstDash val="solid"/>
          </a:ln>
        </p:spPr>
      </p:sp>
      <p:pic>
        <p:nvPicPr>
          <p:cNvPr id="13" name="Image 0" descr="/mnt/data/nbc_geometry_lab/tools/presentation_assets/deposit_0.png">    </p:cNvPr>
          <p:cNvPicPr>
            <a:picLocks noChangeAspect="1"/>
          </p:cNvPicPr>
          <p:nvPr/>
        </p:nvPicPr>
        <p:blipFill>
          <a:blip r:embed="rId1"/>
          <a:stretch>
            <a:fillRect/>
          </a:stretch>
        </p:blipFill>
        <p:spPr>
          <a:xfrm>
            <a:off x="1344168" y="2322576"/>
            <a:ext cx="3840480" cy="2880360"/>
          </a:xfrm>
          <a:prstGeom prst="rect">
            <a:avLst/>
          </a:prstGeom>
        </p:spPr>
      </p:pic>
      <p:pic>
        <p:nvPicPr>
          <p:cNvPr id="14" name="Image 1" descr="/mnt/data/nbc_geometry_lab/tools/presentation_assets/deposit_10.png">    </p:cNvPr>
          <p:cNvPicPr>
            <a:picLocks noChangeAspect="1"/>
          </p:cNvPicPr>
          <p:nvPr/>
        </p:nvPicPr>
        <p:blipFill>
          <a:blip r:embed="rId2"/>
          <a:stretch>
            <a:fillRect/>
          </a:stretch>
        </p:blipFill>
        <p:spPr>
          <a:xfrm>
            <a:off x="6995160" y="2322576"/>
            <a:ext cx="3840480" cy="2880360"/>
          </a:xfrm>
          <a:prstGeom prst="rect">
            <a:avLst/>
          </a:prstGeom>
        </p:spPr>
      </p:pic>
      <p:sp>
        <p:nvSpPr>
          <p:cNvPr id="15" name="Text 11"/>
          <p:cNvSpPr/>
          <p:nvPr/>
        </p:nvSpPr>
        <p:spPr>
          <a:xfrm>
            <a:off x="749808" y="5404104"/>
            <a:ext cx="4965192" cy="466344"/>
          </a:xfrm>
          <a:prstGeom prst="rect">
            <a:avLst/>
          </a:prstGeom>
          <a:noFill/>
          <a:ln/>
        </p:spPr>
        <p:txBody>
          <a:bodyPr wrap="square" lIns="0" tIns="0" rIns="0" bIns="0" rtlCol="0" anchor="ctr"/>
          <a:lstStyle/>
          <a:p>
            <a:pPr indent="0" marL="0">
              <a:buNone/>
            </a:pPr>
            <a:r>
              <a:rPr lang="en-US" sz="1800" b="1" dirty="0">
                <a:solidFill>
                  <a:srgbClr val="171B20"/>
                </a:solidFill>
                <a:latin typeface="Arial" pitchFamily="34" charset="0"/>
                <a:ea typeface="Arial" pitchFamily="34" charset="-122"/>
                <a:cs typeface="Arial" pitchFamily="34" charset="-120"/>
              </a:rPr>
              <a:t>Before: equity $4,000</a:t>
            </a:r>
            <a:endParaRPr lang="en-US" sz="1800" dirty="0"/>
          </a:p>
        </p:txBody>
      </p:sp>
      <p:sp>
        <p:nvSpPr>
          <p:cNvPr id="16" name="Text 12"/>
          <p:cNvSpPr/>
          <p:nvPr/>
        </p:nvSpPr>
        <p:spPr>
          <a:xfrm>
            <a:off x="6400800" y="5404104"/>
            <a:ext cx="4937760" cy="466344"/>
          </a:xfrm>
          <a:prstGeom prst="rect">
            <a:avLst/>
          </a:prstGeom>
          <a:noFill/>
          <a:ln/>
        </p:spPr>
        <p:txBody>
          <a:bodyPr wrap="square" lIns="0" tIns="0" rIns="0" bIns="0" rtlCol="0" anchor="ctr"/>
          <a:lstStyle/>
          <a:p>
            <a:pPr indent="0" marL="0">
              <a:buNone/>
            </a:pPr>
            <a:r>
              <a:rPr lang="en-US" sz="1800" b="1" dirty="0">
                <a:solidFill>
                  <a:srgbClr val="171B20"/>
                </a:solidFill>
                <a:latin typeface="Arial" pitchFamily="34" charset="0"/>
                <a:ea typeface="Arial" pitchFamily="34" charset="-122"/>
                <a:cs typeface="Arial" pitchFamily="34" charset="-120"/>
              </a:rPr>
              <a:t>After: equity $10,000</a:t>
            </a:r>
            <a:endParaRPr lang="en-US" sz="1800" dirty="0"/>
          </a:p>
        </p:txBody>
      </p:sp>
      <p:sp>
        <p:nvSpPr>
          <p:cNvPr id="17" name="Shape 13"/>
          <p:cNvSpPr/>
          <p:nvPr/>
        </p:nvSpPr>
        <p:spPr>
          <a:xfrm>
            <a:off x="566928" y="5998464"/>
            <a:ext cx="11018520" cy="457200"/>
          </a:xfrm>
          <a:prstGeom prst="roundRect">
            <a:avLst>
              <a:gd name="adj" fmla="val 10000"/>
            </a:avLst>
          </a:prstGeom>
          <a:solidFill>
            <a:srgbClr val="FFDF00"/>
          </a:solidFill>
          <a:ln w="7620">
            <a:solidFill>
              <a:srgbClr val="FFDF00"/>
            </a:solidFill>
            <a:prstDash val="solid"/>
          </a:ln>
        </p:spPr>
      </p:sp>
      <p:sp>
        <p:nvSpPr>
          <p:cNvPr id="18" name="Text 14"/>
          <p:cNvSpPr/>
          <p:nvPr/>
        </p:nvSpPr>
        <p:spPr>
          <a:xfrm>
            <a:off x="758952" y="6108192"/>
            <a:ext cx="10634472" cy="265176"/>
          </a:xfrm>
          <a:prstGeom prst="rect">
            <a:avLst/>
          </a:prstGeom>
          <a:noFill/>
          <a:ln/>
        </p:spPr>
        <p:txBody>
          <a:bodyPr wrap="square" lIns="0" tIns="0" rIns="0" bIns="0" rtlCol="0" anchor="ctr"/>
          <a:lstStyle/>
          <a:p>
            <a:pPr indent="0" marL="0">
              <a:buNone/>
            </a:pPr>
            <a:r>
              <a:rPr lang="en-US" sz="1300" b="1" dirty="0">
                <a:solidFill>
                  <a:srgbClr val="171B20"/>
                </a:solidFill>
                <a:latin typeface="Arial" pitchFamily="34" charset="0"/>
                <a:ea typeface="Arial" pitchFamily="34" charset="-122"/>
                <a:cs typeface="Arial" pitchFamily="34" charset="-120"/>
              </a:rPr>
              <a:t>The same later jump leaves $4,600 equity instead of a $1,400 deficit.</a:t>
            </a:r>
            <a:endParaRPr lang="en-US" sz="13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5F6F2"/>
        </a:solidFill>
      </p:bgPr>
    </p:bg>
    <p:spTree>
      <p:nvGrpSpPr>
        <p:cNvPr id="1" name=""/>
        <p:cNvGrpSpPr/>
        <p:nvPr/>
      </p:nvGrpSpPr>
      <p:grpSpPr>
        <a:xfrm>
          <a:off x="0" y="0"/>
          <a:ext cx="0" cy="0"/>
          <a:chOff x="0" y="0"/>
          <a:chExt cx="0" cy="0"/>
        </a:xfrm>
      </p:grpSpPr>
      <p:sp>
        <p:nvSpPr>
          <p:cNvPr id="2" name="Shape 0"/>
          <p:cNvSpPr/>
          <p:nvPr/>
        </p:nvSpPr>
        <p:spPr>
          <a:xfrm>
            <a:off x="457200" y="246888"/>
            <a:ext cx="292608" cy="292608"/>
          </a:xfrm>
          <a:prstGeom prst="roundRect">
            <a:avLst>
              <a:gd name="adj" fmla="val 25000"/>
            </a:avLst>
          </a:prstGeom>
          <a:solidFill>
            <a:srgbClr val="FFDF00"/>
          </a:solidFill>
          <a:ln w="7620">
            <a:solidFill>
              <a:srgbClr val="FFDF00"/>
            </a:solidFill>
            <a:prstDash val="solid"/>
          </a:ln>
        </p:spPr>
      </p:sp>
      <p:sp>
        <p:nvSpPr>
          <p:cNvPr id="3" name="Text 1"/>
          <p:cNvSpPr/>
          <p:nvPr/>
        </p:nvSpPr>
        <p:spPr>
          <a:xfrm>
            <a:off x="532181" y="285293"/>
            <a:ext cx="164592" cy="182880"/>
          </a:xfrm>
          <a:prstGeom prst="rect">
            <a:avLst/>
          </a:prstGeom>
          <a:noFill/>
          <a:ln/>
        </p:spPr>
        <p:txBody>
          <a:bodyPr wrap="square" lIns="0" tIns="0" rIns="0" bIns="0" rtlCol="0" anchor="ctr"/>
          <a:lstStyle/>
          <a:p>
            <a:pPr indent="0" marL="0">
              <a:buNone/>
            </a:pPr>
            <a:r>
              <a:rPr lang="en-US" sz="1200" b="1" dirty="0">
                <a:solidFill>
                  <a:srgbClr val="171B20"/>
                </a:solidFill>
                <a:latin typeface="Arial" pitchFamily="34" charset="0"/>
                <a:ea typeface="Arial" pitchFamily="34" charset="-122"/>
                <a:cs typeface="Arial" pitchFamily="34" charset="-120"/>
              </a:rPr>
              <a:t>N</a:t>
            </a:r>
            <a:endParaRPr lang="en-US" sz="1200" dirty="0"/>
          </a:p>
        </p:txBody>
      </p:sp>
      <p:sp>
        <p:nvSpPr>
          <p:cNvPr id="4" name="Text 2"/>
          <p:cNvSpPr/>
          <p:nvPr/>
        </p:nvSpPr>
        <p:spPr>
          <a:xfrm>
            <a:off x="877824" y="283464"/>
            <a:ext cx="3657600" cy="182880"/>
          </a:xfrm>
          <a:prstGeom prst="rect">
            <a:avLst/>
          </a:prstGeom>
          <a:noFill/>
          <a:ln/>
        </p:spPr>
        <p:txBody>
          <a:bodyPr wrap="square" lIns="0" tIns="0" rIns="0" bIns="0" rtlCol="0" anchor="ctr"/>
          <a:lstStyle/>
          <a:p>
            <a:pPr indent="0" marL="0">
              <a:buNone/>
            </a:pPr>
            <a:r>
              <a:rPr lang="en-US" sz="1000" b="1" spc="80" kern="0" dirty="0">
                <a:solidFill>
                  <a:srgbClr val="171B20"/>
                </a:solidFill>
                <a:latin typeface="Arial" pitchFamily="34" charset="0"/>
                <a:ea typeface="Arial" pitchFamily="34" charset="-122"/>
                <a:cs typeface="Arial" pitchFamily="34" charset="-120"/>
              </a:rPr>
              <a:t>NBC / GEOMETRY LAB</a:t>
            </a:r>
            <a:endParaRPr lang="en-US" sz="1000" dirty="0"/>
          </a:p>
        </p:txBody>
      </p:sp>
      <p:sp>
        <p:nvSpPr>
          <p:cNvPr id="5" name="Text 3"/>
          <p:cNvSpPr/>
          <p:nvPr/>
        </p:nvSpPr>
        <p:spPr>
          <a:xfrm>
            <a:off x="7498080" y="283464"/>
            <a:ext cx="4160520" cy="182880"/>
          </a:xfrm>
          <a:prstGeom prst="rect">
            <a:avLst/>
          </a:prstGeom>
          <a:noFill/>
          <a:ln/>
        </p:spPr>
        <p:txBody>
          <a:bodyPr wrap="square" lIns="0" tIns="0" rIns="0" bIns="0" rtlCol="0" anchor="ctr"/>
          <a:lstStyle/>
          <a:p>
            <a:pPr algn="r" indent="0" marL="0">
              <a:buNone/>
            </a:pPr>
            <a:r>
              <a:rPr lang="en-US" sz="900" spc="70" kern="0" dirty="0">
                <a:solidFill>
                  <a:srgbClr val="788271"/>
                </a:solidFill>
                <a:latin typeface="Arial" pitchFamily="34" charset="0"/>
                <a:ea typeface="Arial" pitchFamily="34" charset="-122"/>
                <a:cs typeface="Arial" pitchFamily="34" charset="-120"/>
              </a:rPr>
              <a:t>02 / CONTROL</a:t>
            </a:r>
            <a:endParaRPr lang="en-US" sz="900" dirty="0"/>
          </a:p>
        </p:txBody>
      </p:sp>
      <p:sp>
        <p:nvSpPr>
          <p:cNvPr id="6" name="Text 4"/>
          <p:cNvSpPr/>
          <p:nvPr/>
        </p:nvSpPr>
        <p:spPr>
          <a:xfrm>
            <a:off x="530352" y="859536"/>
            <a:ext cx="11064240" cy="786384"/>
          </a:xfrm>
          <a:prstGeom prst="rect">
            <a:avLst/>
          </a:prstGeom>
          <a:noFill/>
          <a:ln/>
        </p:spPr>
        <p:txBody>
          <a:bodyPr wrap="square" lIns="0" tIns="0" rIns="0" bIns="0" rtlCol="0" anchor="ctr"/>
          <a:lstStyle/>
          <a:p>
            <a:pPr indent="0" marL="0">
              <a:buNone/>
            </a:pPr>
            <a:r>
              <a:rPr lang="en-US" sz="3100" b="1" dirty="0">
                <a:solidFill>
                  <a:srgbClr val="171B20"/>
                </a:solidFill>
                <a:latin typeface="Arial" pitchFamily="34" charset="0"/>
                <a:ea typeface="Arial" pitchFamily="34" charset="-122"/>
                <a:cs typeface="Arial" pitchFamily="34" charset="-120"/>
              </a:rPr>
              <a:t>Increase positions: a steeper loss profile.</a:t>
            </a:r>
            <a:endParaRPr lang="en-US" sz="3100" dirty="0"/>
          </a:p>
        </p:txBody>
      </p:sp>
      <p:sp>
        <p:nvSpPr>
          <p:cNvPr id="7" name="Text 5"/>
          <p:cNvSpPr/>
          <p:nvPr/>
        </p:nvSpPr>
        <p:spPr>
          <a:xfrm>
            <a:off x="548640" y="1655064"/>
            <a:ext cx="10972800" cy="384048"/>
          </a:xfrm>
          <a:prstGeom prst="rect">
            <a:avLst/>
          </a:prstGeom>
          <a:noFill/>
          <a:ln/>
        </p:spPr>
        <p:txBody>
          <a:bodyPr wrap="square" lIns="0" tIns="0" rIns="0" bIns="0" rtlCol="0" anchor="ctr"/>
          <a:lstStyle/>
          <a:p>
            <a:pPr indent="0" marL="0">
              <a:buNone/>
            </a:pPr>
            <a:r>
              <a:rPr lang="en-US" sz="1300" dirty="0">
                <a:solidFill>
                  <a:srgbClr val="788271"/>
                </a:solidFill>
                <a:latin typeface="Arial" pitchFamily="34" charset="0"/>
                <a:ea typeface="Arial" pitchFamily="34" charset="-122"/>
                <a:cs typeface="Arial" pitchFamily="34" charset="-120"/>
              </a:rPr>
              <a:t>Proportional exposure changes preserve current equity in a zero-cost, fixed-price example.</a:t>
            </a:r>
            <a:endParaRPr lang="en-US" sz="1300" dirty="0"/>
          </a:p>
        </p:txBody>
      </p:sp>
      <p:sp>
        <p:nvSpPr>
          <p:cNvPr id="8" name="Shape 6"/>
          <p:cNvSpPr/>
          <p:nvPr/>
        </p:nvSpPr>
        <p:spPr>
          <a:xfrm>
            <a:off x="530352" y="6455664"/>
            <a:ext cx="11109960" cy="0"/>
          </a:xfrm>
          <a:prstGeom prst="line">
            <a:avLst/>
          </a:prstGeom>
          <a:noFill/>
          <a:ln w="10160">
            <a:solidFill>
              <a:srgbClr val="E1E6DA"/>
            </a:solidFill>
            <a:prstDash val="solid"/>
          </a:ln>
        </p:spPr>
      </p:sp>
      <p:sp>
        <p:nvSpPr>
          <p:cNvPr id="9" name="Text 7"/>
          <p:cNvSpPr/>
          <p:nvPr/>
        </p:nvSpPr>
        <p:spPr>
          <a:xfrm>
            <a:off x="548640" y="6556248"/>
            <a:ext cx="10287000" cy="146304"/>
          </a:xfrm>
          <a:prstGeom prst="rect">
            <a:avLst/>
          </a:prstGeom>
          <a:noFill/>
          <a:ln/>
        </p:spPr>
        <p:txBody>
          <a:bodyPr wrap="square" lIns="0" tIns="0" rIns="0" bIns="0" rtlCol="0" anchor="ctr"/>
          <a:lstStyle/>
          <a:p>
            <a:pPr indent="0" marL="0">
              <a:buNone/>
            </a:pPr>
            <a:r>
              <a:rPr lang="en-US" sz="700" dirty="0">
                <a:solidFill>
                  <a:srgbClr val="788271"/>
                </a:solidFill>
                <a:latin typeface="Arial" pitchFamily="34" charset="0"/>
                <a:ea typeface="Arial" pitchFamily="34" charset="-122"/>
                <a:cs typeface="Arial" pitchFamily="34" charset="-120"/>
              </a:rPr>
              <a:t>Synthetic research illustration • Not historical performance • Model v1.0</a:t>
            </a:r>
            <a:endParaRPr lang="en-US" sz="700" dirty="0"/>
          </a:p>
        </p:txBody>
      </p:sp>
      <p:sp>
        <p:nvSpPr>
          <p:cNvPr id="10" name="Text 8"/>
          <p:cNvSpPr/>
          <p:nvPr/>
        </p:nvSpPr>
        <p:spPr>
          <a:xfrm>
            <a:off x="11091672" y="6547104"/>
            <a:ext cx="539496" cy="164592"/>
          </a:xfrm>
          <a:prstGeom prst="rect">
            <a:avLst/>
          </a:prstGeom>
          <a:noFill/>
          <a:ln/>
        </p:spPr>
        <p:txBody>
          <a:bodyPr wrap="square" lIns="0" tIns="0" rIns="0" bIns="0" rtlCol="0" anchor="ctr"/>
          <a:lstStyle/>
          <a:p>
            <a:pPr algn="r" indent="0" marL="0">
              <a:buNone/>
            </a:pPr>
            <a:r>
              <a:rPr lang="en-US" sz="900" dirty="0">
                <a:solidFill>
                  <a:srgbClr val="788271"/>
                </a:solidFill>
                <a:latin typeface="Arial" pitchFamily="34" charset="0"/>
                <a:ea typeface="Arial" pitchFamily="34" charset="-122"/>
                <a:cs typeface="Arial" pitchFamily="34" charset="-120"/>
              </a:rPr>
              <a:t>14</a:t>
            </a:r>
            <a:endParaRPr lang="en-US" sz="900" dirty="0"/>
          </a:p>
        </p:txBody>
      </p:sp>
      <p:sp>
        <p:nvSpPr>
          <p:cNvPr id="11" name="Shape 9"/>
          <p:cNvSpPr/>
          <p:nvPr/>
        </p:nvSpPr>
        <p:spPr>
          <a:xfrm>
            <a:off x="576072" y="2231136"/>
            <a:ext cx="5367528" cy="3044952"/>
          </a:xfrm>
          <a:prstGeom prst="roundRect">
            <a:avLst>
              <a:gd name="adj" fmla="val 3003"/>
            </a:avLst>
          </a:prstGeom>
          <a:solidFill>
            <a:srgbClr val="FFFFFF"/>
          </a:solidFill>
          <a:ln w="7620">
            <a:solidFill>
              <a:srgbClr val="E1E6DA"/>
            </a:solidFill>
            <a:prstDash val="solid"/>
          </a:ln>
        </p:spPr>
      </p:sp>
      <p:sp>
        <p:nvSpPr>
          <p:cNvPr id="12" name="Shape 10"/>
          <p:cNvSpPr/>
          <p:nvPr/>
        </p:nvSpPr>
        <p:spPr>
          <a:xfrm>
            <a:off x="6236208" y="2231136"/>
            <a:ext cx="5367528" cy="3044952"/>
          </a:xfrm>
          <a:prstGeom prst="roundRect">
            <a:avLst>
              <a:gd name="adj" fmla="val 3003"/>
            </a:avLst>
          </a:prstGeom>
          <a:solidFill>
            <a:srgbClr val="FFFFFF"/>
          </a:solidFill>
          <a:ln w="7620">
            <a:solidFill>
              <a:srgbClr val="E1E6DA"/>
            </a:solidFill>
            <a:prstDash val="solid"/>
          </a:ln>
        </p:spPr>
      </p:sp>
      <p:pic>
        <p:nvPicPr>
          <p:cNvPr id="13" name="Image 0" descr="/mnt/data/nbc_geometry_lab/tools/presentation_assets/increase_0.png">    </p:cNvPr>
          <p:cNvPicPr>
            <a:picLocks noChangeAspect="1"/>
          </p:cNvPicPr>
          <p:nvPr/>
        </p:nvPicPr>
        <p:blipFill>
          <a:blip r:embed="rId1"/>
          <a:stretch>
            <a:fillRect/>
          </a:stretch>
        </p:blipFill>
        <p:spPr>
          <a:xfrm>
            <a:off x="1344168" y="2322576"/>
            <a:ext cx="3840480" cy="2880360"/>
          </a:xfrm>
          <a:prstGeom prst="rect">
            <a:avLst/>
          </a:prstGeom>
        </p:spPr>
      </p:pic>
      <p:pic>
        <p:nvPicPr>
          <p:cNvPr id="14" name="Image 1" descr="/mnt/data/nbc_geometry_lab/tools/presentation_assets/increase_10.png">    </p:cNvPr>
          <p:cNvPicPr>
            <a:picLocks noChangeAspect="1"/>
          </p:cNvPicPr>
          <p:nvPr/>
        </p:nvPicPr>
        <p:blipFill>
          <a:blip r:embed="rId2"/>
          <a:stretch>
            <a:fillRect/>
          </a:stretch>
        </p:blipFill>
        <p:spPr>
          <a:xfrm>
            <a:off x="6995160" y="2322576"/>
            <a:ext cx="3840480" cy="2880360"/>
          </a:xfrm>
          <a:prstGeom prst="rect">
            <a:avLst/>
          </a:prstGeom>
        </p:spPr>
      </p:pic>
      <p:sp>
        <p:nvSpPr>
          <p:cNvPr id="15" name="Text 11"/>
          <p:cNvSpPr/>
          <p:nvPr/>
        </p:nvSpPr>
        <p:spPr>
          <a:xfrm>
            <a:off x="749808" y="5404104"/>
            <a:ext cx="4965192" cy="466344"/>
          </a:xfrm>
          <a:prstGeom prst="rect">
            <a:avLst/>
          </a:prstGeom>
          <a:noFill/>
          <a:ln/>
        </p:spPr>
        <p:txBody>
          <a:bodyPr wrap="square" lIns="0" tIns="0" rIns="0" bIns="0" rtlCol="0" anchor="ctr"/>
          <a:lstStyle/>
          <a:p>
            <a:pPr indent="0" marL="0">
              <a:buNone/>
            </a:pPr>
            <a:r>
              <a:rPr lang="en-US" sz="1800" b="1" dirty="0">
                <a:solidFill>
                  <a:srgbClr val="171B20"/>
                </a:solidFill>
                <a:latin typeface="Arial" pitchFamily="34" charset="0"/>
                <a:ea typeface="Arial" pitchFamily="34" charset="-122"/>
                <a:cs typeface="Arial" pitchFamily="34" charset="-120"/>
              </a:rPr>
              <a:t>Before: $450k gross exposure</a:t>
            </a:r>
            <a:endParaRPr lang="en-US" sz="1800" dirty="0"/>
          </a:p>
        </p:txBody>
      </p:sp>
      <p:sp>
        <p:nvSpPr>
          <p:cNvPr id="16" name="Text 12"/>
          <p:cNvSpPr/>
          <p:nvPr/>
        </p:nvSpPr>
        <p:spPr>
          <a:xfrm>
            <a:off x="6400800" y="5404104"/>
            <a:ext cx="4937760" cy="466344"/>
          </a:xfrm>
          <a:prstGeom prst="rect">
            <a:avLst/>
          </a:prstGeom>
          <a:noFill/>
          <a:ln/>
        </p:spPr>
        <p:txBody>
          <a:bodyPr wrap="square" lIns="0" tIns="0" rIns="0" bIns="0" rtlCol="0" anchor="ctr"/>
          <a:lstStyle/>
          <a:p>
            <a:pPr indent="0" marL="0">
              <a:buNone/>
            </a:pPr>
            <a:r>
              <a:rPr lang="en-US" sz="1800" b="1" dirty="0">
                <a:solidFill>
                  <a:srgbClr val="171B20"/>
                </a:solidFill>
                <a:latin typeface="Arial" pitchFamily="34" charset="0"/>
                <a:ea typeface="Arial" pitchFamily="34" charset="-122"/>
                <a:cs typeface="Arial" pitchFamily="34" charset="-120"/>
              </a:rPr>
              <a:t>After: $1.35m gross exposure</a:t>
            </a:r>
            <a:endParaRPr lang="en-US" sz="1800" dirty="0"/>
          </a:p>
        </p:txBody>
      </p:sp>
      <p:sp>
        <p:nvSpPr>
          <p:cNvPr id="17" name="Shape 13"/>
          <p:cNvSpPr/>
          <p:nvPr/>
        </p:nvSpPr>
        <p:spPr>
          <a:xfrm>
            <a:off x="566928" y="5998464"/>
            <a:ext cx="11018520" cy="457200"/>
          </a:xfrm>
          <a:prstGeom prst="roundRect">
            <a:avLst>
              <a:gd name="adj" fmla="val 10000"/>
            </a:avLst>
          </a:prstGeom>
          <a:solidFill>
            <a:srgbClr val="FFDF00"/>
          </a:solidFill>
          <a:ln w="7620">
            <a:solidFill>
              <a:srgbClr val="FFDF00"/>
            </a:solidFill>
            <a:prstDash val="solid"/>
          </a:ln>
        </p:spPr>
      </p:sp>
      <p:sp>
        <p:nvSpPr>
          <p:cNvPr id="18" name="Text 14"/>
          <p:cNvSpPr/>
          <p:nvPr/>
        </p:nvSpPr>
        <p:spPr>
          <a:xfrm>
            <a:off x="758952" y="6108192"/>
            <a:ext cx="10634472" cy="265176"/>
          </a:xfrm>
          <a:prstGeom prst="rect">
            <a:avLst/>
          </a:prstGeom>
          <a:noFill/>
          <a:ln/>
        </p:spPr>
        <p:txBody>
          <a:bodyPr wrap="square" lIns="0" tIns="0" rIns="0" bIns="0" rtlCol="0" anchor="ctr"/>
          <a:lstStyle/>
          <a:p>
            <a:pPr indent="0" marL="0">
              <a:buNone/>
            </a:pPr>
            <a:r>
              <a:rPr lang="en-US" sz="1300" b="1" dirty="0">
                <a:solidFill>
                  <a:srgbClr val="171B20"/>
                </a:solidFill>
                <a:latin typeface="Arial" pitchFamily="34" charset="0"/>
                <a:ea typeface="Arial" pitchFamily="34" charset="-122"/>
                <a:cs typeface="Arial" pitchFamily="34" charset="-120"/>
              </a:rPr>
              <a:t>The same joint jump produces a $9,800 deficit after increasing the position vector.</a:t>
            </a:r>
            <a:endParaRPr lang="en-US" sz="13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5F6F2"/>
        </a:solidFill>
      </p:bgPr>
    </p:bg>
    <p:spTree>
      <p:nvGrpSpPr>
        <p:cNvPr id="1" name=""/>
        <p:cNvGrpSpPr/>
        <p:nvPr/>
      </p:nvGrpSpPr>
      <p:grpSpPr>
        <a:xfrm>
          <a:off x="0" y="0"/>
          <a:ext cx="0" cy="0"/>
          <a:chOff x="0" y="0"/>
          <a:chExt cx="0" cy="0"/>
        </a:xfrm>
      </p:grpSpPr>
      <p:sp>
        <p:nvSpPr>
          <p:cNvPr id="2" name="Shape 0"/>
          <p:cNvSpPr/>
          <p:nvPr/>
        </p:nvSpPr>
        <p:spPr>
          <a:xfrm>
            <a:off x="457200" y="246888"/>
            <a:ext cx="292608" cy="292608"/>
          </a:xfrm>
          <a:prstGeom prst="roundRect">
            <a:avLst>
              <a:gd name="adj" fmla="val 25000"/>
            </a:avLst>
          </a:prstGeom>
          <a:solidFill>
            <a:srgbClr val="FFDF00"/>
          </a:solidFill>
          <a:ln w="7620">
            <a:solidFill>
              <a:srgbClr val="FFDF00"/>
            </a:solidFill>
            <a:prstDash val="solid"/>
          </a:ln>
        </p:spPr>
      </p:sp>
      <p:sp>
        <p:nvSpPr>
          <p:cNvPr id="3" name="Text 1"/>
          <p:cNvSpPr/>
          <p:nvPr/>
        </p:nvSpPr>
        <p:spPr>
          <a:xfrm>
            <a:off x="532181" y="285293"/>
            <a:ext cx="164592" cy="182880"/>
          </a:xfrm>
          <a:prstGeom prst="rect">
            <a:avLst/>
          </a:prstGeom>
          <a:noFill/>
          <a:ln/>
        </p:spPr>
        <p:txBody>
          <a:bodyPr wrap="square" lIns="0" tIns="0" rIns="0" bIns="0" rtlCol="0" anchor="ctr"/>
          <a:lstStyle/>
          <a:p>
            <a:pPr indent="0" marL="0">
              <a:buNone/>
            </a:pPr>
            <a:r>
              <a:rPr lang="en-US" sz="1200" b="1" dirty="0">
                <a:solidFill>
                  <a:srgbClr val="171B20"/>
                </a:solidFill>
                <a:latin typeface="Arial" pitchFamily="34" charset="0"/>
                <a:ea typeface="Arial" pitchFamily="34" charset="-122"/>
                <a:cs typeface="Arial" pitchFamily="34" charset="-120"/>
              </a:rPr>
              <a:t>N</a:t>
            </a:r>
            <a:endParaRPr lang="en-US" sz="1200" dirty="0"/>
          </a:p>
        </p:txBody>
      </p:sp>
      <p:sp>
        <p:nvSpPr>
          <p:cNvPr id="4" name="Text 2"/>
          <p:cNvSpPr/>
          <p:nvPr/>
        </p:nvSpPr>
        <p:spPr>
          <a:xfrm>
            <a:off x="877824" y="283464"/>
            <a:ext cx="3657600" cy="182880"/>
          </a:xfrm>
          <a:prstGeom prst="rect">
            <a:avLst/>
          </a:prstGeom>
          <a:noFill/>
          <a:ln/>
        </p:spPr>
        <p:txBody>
          <a:bodyPr wrap="square" lIns="0" tIns="0" rIns="0" bIns="0" rtlCol="0" anchor="ctr"/>
          <a:lstStyle/>
          <a:p>
            <a:pPr indent="0" marL="0">
              <a:buNone/>
            </a:pPr>
            <a:r>
              <a:rPr lang="en-US" sz="1000" b="1" spc="80" kern="0" dirty="0">
                <a:solidFill>
                  <a:srgbClr val="171B20"/>
                </a:solidFill>
                <a:latin typeface="Arial" pitchFamily="34" charset="0"/>
                <a:ea typeface="Arial" pitchFamily="34" charset="-122"/>
                <a:cs typeface="Arial" pitchFamily="34" charset="-120"/>
              </a:rPr>
              <a:t>NBC / GEOMETRY LAB</a:t>
            </a:r>
            <a:endParaRPr lang="en-US" sz="1000" dirty="0"/>
          </a:p>
        </p:txBody>
      </p:sp>
      <p:sp>
        <p:nvSpPr>
          <p:cNvPr id="5" name="Text 3"/>
          <p:cNvSpPr/>
          <p:nvPr/>
        </p:nvSpPr>
        <p:spPr>
          <a:xfrm>
            <a:off x="7498080" y="283464"/>
            <a:ext cx="4160520" cy="182880"/>
          </a:xfrm>
          <a:prstGeom prst="rect">
            <a:avLst/>
          </a:prstGeom>
          <a:noFill/>
          <a:ln/>
        </p:spPr>
        <p:txBody>
          <a:bodyPr wrap="square" lIns="0" tIns="0" rIns="0" bIns="0" rtlCol="0" anchor="ctr"/>
          <a:lstStyle/>
          <a:p>
            <a:pPr algn="r" indent="0" marL="0">
              <a:buNone/>
            </a:pPr>
            <a:r>
              <a:rPr lang="en-US" sz="900" spc="70" kern="0" dirty="0">
                <a:solidFill>
                  <a:srgbClr val="788271"/>
                </a:solidFill>
                <a:latin typeface="Arial" pitchFamily="34" charset="0"/>
                <a:ea typeface="Arial" pitchFamily="34" charset="-122"/>
                <a:cs typeface="Arial" pitchFamily="34" charset="-120"/>
              </a:rPr>
              <a:t>02 / CONTROL</a:t>
            </a:r>
            <a:endParaRPr lang="en-US" sz="900" dirty="0"/>
          </a:p>
        </p:txBody>
      </p:sp>
      <p:sp>
        <p:nvSpPr>
          <p:cNvPr id="6" name="Text 4"/>
          <p:cNvSpPr/>
          <p:nvPr/>
        </p:nvSpPr>
        <p:spPr>
          <a:xfrm>
            <a:off x="530352" y="859536"/>
            <a:ext cx="11064240" cy="786384"/>
          </a:xfrm>
          <a:prstGeom prst="rect">
            <a:avLst/>
          </a:prstGeom>
          <a:noFill/>
          <a:ln/>
        </p:spPr>
        <p:txBody>
          <a:bodyPr wrap="square" lIns="0" tIns="0" rIns="0" bIns="0" rtlCol="0" anchor="ctr"/>
          <a:lstStyle/>
          <a:p>
            <a:pPr indent="0" marL="0">
              <a:buNone/>
            </a:pPr>
            <a:r>
              <a:rPr lang="en-US" sz="3100" b="1" dirty="0">
                <a:solidFill>
                  <a:srgbClr val="171B20"/>
                </a:solidFill>
                <a:latin typeface="Arial" pitchFamily="34" charset="0"/>
                <a:ea typeface="Arial" pitchFamily="34" charset="-122"/>
                <a:cs typeface="Arial" pitchFamily="34" charset="-120"/>
              </a:rPr>
              <a:t>Reduce positions: keep equity, change sensitivity.</a:t>
            </a:r>
            <a:endParaRPr lang="en-US" sz="3100" dirty="0"/>
          </a:p>
        </p:txBody>
      </p:sp>
      <p:sp>
        <p:nvSpPr>
          <p:cNvPr id="7" name="Text 5"/>
          <p:cNvSpPr/>
          <p:nvPr/>
        </p:nvSpPr>
        <p:spPr>
          <a:xfrm>
            <a:off x="548640" y="1655064"/>
            <a:ext cx="10972800" cy="384048"/>
          </a:xfrm>
          <a:prstGeom prst="rect">
            <a:avLst/>
          </a:prstGeom>
          <a:noFill/>
          <a:ln/>
        </p:spPr>
        <p:txBody>
          <a:bodyPr wrap="square" lIns="0" tIns="0" rIns="0" bIns="0" rtlCol="0" anchor="ctr"/>
          <a:lstStyle/>
          <a:p>
            <a:pPr indent="0" marL="0">
              <a:buNone/>
            </a:pPr>
            <a:r>
              <a:rPr lang="en-US" sz="1300" dirty="0">
                <a:solidFill>
                  <a:srgbClr val="788271"/>
                </a:solidFill>
                <a:latin typeface="Arial" pitchFamily="34" charset="0"/>
                <a:ea typeface="Arial" pitchFamily="34" charset="-122"/>
                <a:cs typeface="Arial" pitchFamily="34" charset="-120"/>
              </a:rPr>
              <a:t>Closing part of a position does not create equity that was not already present.</a:t>
            </a:r>
            <a:endParaRPr lang="en-US" sz="1300" dirty="0"/>
          </a:p>
        </p:txBody>
      </p:sp>
      <p:sp>
        <p:nvSpPr>
          <p:cNvPr id="8" name="Shape 6"/>
          <p:cNvSpPr/>
          <p:nvPr/>
        </p:nvSpPr>
        <p:spPr>
          <a:xfrm>
            <a:off x="530352" y="6455664"/>
            <a:ext cx="11109960" cy="0"/>
          </a:xfrm>
          <a:prstGeom prst="line">
            <a:avLst/>
          </a:prstGeom>
          <a:noFill/>
          <a:ln w="10160">
            <a:solidFill>
              <a:srgbClr val="E1E6DA"/>
            </a:solidFill>
            <a:prstDash val="solid"/>
          </a:ln>
        </p:spPr>
      </p:sp>
      <p:sp>
        <p:nvSpPr>
          <p:cNvPr id="9" name="Text 7"/>
          <p:cNvSpPr/>
          <p:nvPr/>
        </p:nvSpPr>
        <p:spPr>
          <a:xfrm>
            <a:off x="548640" y="6556248"/>
            <a:ext cx="10287000" cy="146304"/>
          </a:xfrm>
          <a:prstGeom prst="rect">
            <a:avLst/>
          </a:prstGeom>
          <a:noFill/>
          <a:ln/>
        </p:spPr>
        <p:txBody>
          <a:bodyPr wrap="square" lIns="0" tIns="0" rIns="0" bIns="0" rtlCol="0" anchor="ctr"/>
          <a:lstStyle/>
          <a:p>
            <a:pPr indent="0" marL="0">
              <a:buNone/>
            </a:pPr>
            <a:r>
              <a:rPr lang="en-US" sz="700" dirty="0">
                <a:solidFill>
                  <a:srgbClr val="788271"/>
                </a:solidFill>
                <a:latin typeface="Arial" pitchFamily="34" charset="0"/>
                <a:ea typeface="Arial" pitchFamily="34" charset="-122"/>
                <a:cs typeface="Arial" pitchFamily="34" charset="-120"/>
              </a:rPr>
              <a:t>Synthetic research illustration • Not historical performance • Model v1.0</a:t>
            </a:r>
            <a:endParaRPr lang="en-US" sz="700" dirty="0"/>
          </a:p>
        </p:txBody>
      </p:sp>
      <p:sp>
        <p:nvSpPr>
          <p:cNvPr id="10" name="Text 8"/>
          <p:cNvSpPr/>
          <p:nvPr/>
        </p:nvSpPr>
        <p:spPr>
          <a:xfrm>
            <a:off x="11091672" y="6547104"/>
            <a:ext cx="539496" cy="164592"/>
          </a:xfrm>
          <a:prstGeom prst="rect">
            <a:avLst/>
          </a:prstGeom>
          <a:noFill/>
          <a:ln/>
        </p:spPr>
        <p:txBody>
          <a:bodyPr wrap="square" lIns="0" tIns="0" rIns="0" bIns="0" rtlCol="0" anchor="ctr"/>
          <a:lstStyle/>
          <a:p>
            <a:pPr algn="r" indent="0" marL="0">
              <a:buNone/>
            </a:pPr>
            <a:r>
              <a:rPr lang="en-US" sz="900" dirty="0">
                <a:solidFill>
                  <a:srgbClr val="788271"/>
                </a:solidFill>
                <a:latin typeface="Arial" pitchFamily="34" charset="0"/>
                <a:ea typeface="Arial" pitchFamily="34" charset="-122"/>
                <a:cs typeface="Arial" pitchFamily="34" charset="-120"/>
              </a:rPr>
              <a:t>15</a:t>
            </a:r>
            <a:endParaRPr lang="en-US" sz="900" dirty="0"/>
          </a:p>
        </p:txBody>
      </p:sp>
      <p:sp>
        <p:nvSpPr>
          <p:cNvPr id="11" name="Shape 9"/>
          <p:cNvSpPr/>
          <p:nvPr/>
        </p:nvSpPr>
        <p:spPr>
          <a:xfrm>
            <a:off x="576072" y="2231136"/>
            <a:ext cx="5367528" cy="3044952"/>
          </a:xfrm>
          <a:prstGeom prst="roundRect">
            <a:avLst>
              <a:gd name="adj" fmla="val 3003"/>
            </a:avLst>
          </a:prstGeom>
          <a:solidFill>
            <a:srgbClr val="FFFFFF"/>
          </a:solidFill>
          <a:ln w="7620">
            <a:solidFill>
              <a:srgbClr val="E1E6DA"/>
            </a:solidFill>
            <a:prstDash val="solid"/>
          </a:ln>
        </p:spPr>
      </p:sp>
      <p:sp>
        <p:nvSpPr>
          <p:cNvPr id="12" name="Shape 10"/>
          <p:cNvSpPr/>
          <p:nvPr/>
        </p:nvSpPr>
        <p:spPr>
          <a:xfrm>
            <a:off x="6236208" y="2231136"/>
            <a:ext cx="5367528" cy="3044952"/>
          </a:xfrm>
          <a:prstGeom prst="roundRect">
            <a:avLst>
              <a:gd name="adj" fmla="val 3003"/>
            </a:avLst>
          </a:prstGeom>
          <a:solidFill>
            <a:srgbClr val="FFFFFF"/>
          </a:solidFill>
          <a:ln w="7620">
            <a:solidFill>
              <a:srgbClr val="E1E6DA"/>
            </a:solidFill>
            <a:prstDash val="solid"/>
          </a:ln>
        </p:spPr>
      </p:sp>
      <p:pic>
        <p:nvPicPr>
          <p:cNvPr id="13" name="Image 0" descr="/mnt/data/nbc_geometry_lab/tools/presentation_assets/reduce_0.png">    </p:cNvPr>
          <p:cNvPicPr>
            <a:picLocks noChangeAspect="1"/>
          </p:cNvPicPr>
          <p:nvPr/>
        </p:nvPicPr>
        <p:blipFill>
          <a:blip r:embed="rId1"/>
          <a:stretch>
            <a:fillRect/>
          </a:stretch>
        </p:blipFill>
        <p:spPr>
          <a:xfrm>
            <a:off x="1344168" y="2322576"/>
            <a:ext cx="3840480" cy="2880360"/>
          </a:xfrm>
          <a:prstGeom prst="rect">
            <a:avLst/>
          </a:prstGeom>
        </p:spPr>
      </p:pic>
      <p:pic>
        <p:nvPicPr>
          <p:cNvPr id="14" name="Image 1" descr="/mnt/data/nbc_geometry_lab/tools/presentation_assets/reduce_10.png">    </p:cNvPr>
          <p:cNvPicPr>
            <a:picLocks noChangeAspect="1"/>
          </p:cNvPicPr>
          <p:nvPr/>
        </p:nvPicPr>
        <p:blipFill>
          <a:blip r:embed="rId2"/>
          <a:stretch>
            <a:fillRect/>
          </a:stretch>
        </p:blipFill>
        <p:spPr>
          <a:xfrm>
            <a:off x="6995160" y="2322576"/>
            <a:ext cx="3840480" cy="2880360"/>
          </a:xfrm>
          <a:prstGeom prst="rect">
            <a:avLst/>
          </a:prstGeom>
        </p:spPr>
      </p:pic>
      <p:sp>
        <p:nvSpPr>
          <p:cNvPr id="15" name="Text 11"/>
          <p:cNvSpPr/>
          <p:nvPr/>
        </p:nvSpPr>
        <p:spPr>
          <a:xfrm>
            <a:off x="749808" y="5404104"/>
            <a:ext cx="4965192" cy="466344"/>
          </a:xfrm>
          <a:prstGeom prst="rect">
            <a:avLst/>
          </a:prstGeom>
          <a:noFill/>
          <a:ln/>
        </p:spPr>
        <p:txBody>
          <a:bodyPr wrap="square" lIns="0" tIns="0" rIns="0" bIns="0" rtlCol="0" anchor="ctr"/>
          <a:lstStyle/>
          <a:p>
            <a:pPr indent="0" marL="0">
              <a:buNone/>
            </a:pPr>
            <a:r>
              <a:rPr lang="en-US" sz="1800" b="1" dirty="0">
                <a:solidFill>
                  <a:srgbClr val="171B20"/>
                </a:solidFill>
                <a:latin typeface="Arial" pitchFamily="34" charset="0"/>
                <a:ea typeface="Arial" pitchFamily="34" charset="-122"/>
                <a:cs typeface="Arial" pitchFamily="34" charset="-120"/>
              </a:rPr>
              <a:t>Before: $1.35m gross exposure</a:t>
            </a:r>
            <a:endParaRPr lang="en-US" sz="1800" dirty="0"/>
          </a:p>
        </p:txBody>
      </p:sp>
      <p:sp>
        <p:nvSpPr>
          <p:cNvPr id="16" name="Text 12"/>
          <p:cNvSpPr/>
          <p:nvPr/>
        </p:nvSpPr>
        <p:spPr>
          <a:xfrm>
            <a:off x="6400800" y="5404104"/>
            <a:ext cx="4937760" cy="466344"/>
          </a:xfrm>
          <a:prstGeom prst="rect">
            <a:avLst/>
          </a:prstGeom>
          <a:noFill/>
          <a:ln/>
        </p:spPr>
        <p:txBody>
          <a:bodyPr wrap="square" lIns="0" tIns="0" rIns="0" bIns="0" rtlCol="0" anchor="ctr"/>
          <a:lstStyle/>
          <a:p>
            <a:pPr indent="0" marL="0">
              <a:buNone/>
            </a:pPr>
            <a:r>
              <a:rPr lang="en-US" sz="1800" b="1" dirty="0">
                <a:solidFill>
                  <a:srgbClr val="171B20"/>
                </a:solidFill>
                <a:latin typeface="Arial" pitchFamily="34" charset="0"/>
                <a:ea typeface="Arial" pitchFamily="34" charset="-122"/>
                <a:cs typeface="Arial" pitchFamily="34" charset="-120"/>
              </a:rPr>
              <a:t>After: $450k gross exposure</a:t>
            </a:r>
            <a:endParaRPr lang="en-US" sz="1800" dirty="0"/>
          </a:p>
        </p:txBody>
      </p:sp>
      <p:sp>
        <p:nvSpPr>
          <p:cNvPr id="17" name="Shape 13"/>
          <p:cNvSpPr/>
          <p:nvPr/>
        </p:nvSpPr>
        <p:spPr>
          <a:xfrm>
            <a:off x="566928" y="5998464"/>
            <a:ext cx="11018520" cy="457200"/>
          </a:xfrm>
          <a:prstGeom prst="roundRect">
            <a:avLst>
              <a:gd name="adj" fmla="val 10000"/>
            </a:avLst>
          </a:prstGeom>
          <a:solidFill>
            <a:srgbClr val="FFDF00"/>
          </a:solidFill>
          <a:ln w="7620">
            <a:solidFill>
              <a:srgbClr val="FFDF00"/>
            </a:solidFill>
            <a:prstDash val="solid"/>
          </a:ln>
        </p:spPr>
      </p:sp>
      <p:sp>
        <p:nvSpPr>
          <p:cNvPr id="18" name="Text 14"/>
          <p:cNvSpPr/>
          <p:nvPr/>
        </p:nvSpPr>
        <p:spPr>
          <a:xfrm>
            <a:off x="758952" y="6108192"/>
            <a:ext cx="10634472" cy="265176"/>
          </a:xfrm>
          <a:prstGeom prst="rect">
            <a:avLst/>
          </a:prstGeom>
          <a:noFill/>
          <a:ln/>
        </p:spPr>
        <p:txBody>
          <a:bodyPr wrap="square" lIns="0" tIns="0" rIns="0" bIns="0" rtlCol="0" anchor="ctr"/>
          <a:lstStyle/>
          <a:p>
            <a:pPr indent="0" marL="0">
              <a:buNone/>
            </a:pPr>
            <a:r>
              <a:rPr lang="en-US" sz="1300" b="1" dirty="0">
                <a:solidFill>
                  <a:srgbClr val="171B20"/>
                </a:solidFill>
                <a:latin typeface="Arial" pitchFamily="34" charset="0"/>
                <a:ea typeface="Arial" pitchFamily="34" charset="-122"/>
                <a:cs typeface="Arial" pitchFamily="34" charset="-120"/>
              </a:rPr>
              <a:t>At the same jump, the reduced position survives with $3,400 equity.</a:t>
            </a:r>
            <a:endParaRPr lang="en-US" sz="13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5F6F2"/>
        </a:solidFill>
      </p:bgPr>
    </p:bg>
    <p:spTree>
      <p:nvGrpSpPr>
        <p:cNvPr id="1" name=""/>
        <p:cNvGrpSpPr/>
        <p:nvPr/>
      </p:nvGrpSpPr>
      <p:grpSpPr>
        <a:xfrm>
          <a:off x="0" y="0"/>
          <a:ext cx="0" cy="0"/>
          <a:chOff x="0" y="0"/>
          <a:chExt cx="0" cy="0"/>
        </a:xfrm>
      </p:grpSpPr>
      <p:sp>
        <p:nvSpPr>
          <p:cNvPr id="2" name="Shape 0"/>
          <p:cNvSpPr/>
          <p:nvPr/>
        </p:nvSpPr>
        <p:spPr>
          <a:xfrm>
            <a:off x="457200" y="246888"/>
            <a:ext cx="292608" cy="292608"/>
          </a:xfrm>
          <a:prstGeom prst="roundRect">
            <a:avLst>
              <a:gd name="adj" fmla="val 25000"/>
            </a:avLst>
          </a:prstGeom>
          <a:solidFill>
            <a:srgbClr val="FFDF00"/>
          </a:solidFill>
          <a:ln w="7620">
            <a:solidFill>
              <a:srgbClr val="FFDF00"/>
            </a:solidFill>
            <a:prstDash val="solid"/>
          </a:ln>
        </p:spPr>
      </p:sp>
      <p:sp>
        <p:nvSpPr>
          <p:cNvPr id="3" name="Text 1"/>
          <p:cNvSpPr/>
          <p:nvPr/>
        </p:nvSpPr>
        <p:spPr>
          <a:xfrm>
            <a:off x="532181" y="285293"/>
            <a:ext cx="164592" cy="182880"/>
          </a:xfrm>
          <a:prstGeom prst="rect">
            <a:avLst/>
          </a:prstGeom>
          <a:noFill/>
          <a:ln/>
        </p:spPr>
        <p:txBody>
          <a:bodyPr wrap="square" lIns="0" tIns="0" rIns="0" bIns="0" rtlCol="0" anchor="ctr"/>
          <a:lstStyle/>
          <a:p>
            <a:pPr indent="0" marL="0">
              <a:buNone/>
            </a:pPr>
            <a:r>
              <a:rPr lang="en-US" sz="1200" b="1" dirty="0">
                <a:solidFill>
                  <a:srgbClr val="171B20"/>
                </a:solidFill>
                <a:latin typeface="Arial" pitchFamily="34" charset="0"/>
                <a:ea typeface="Arial" pitchFamily="34" charset="-122"/>
                <a:cs typeface="Arial" pitchFamily="34" charset="-120"/>
              </a:rPr>
              <a:t>N</a:t>
            </a:r>
            <a:endParaRPr lang="en-US" sz="1200" dirty="0"/>
          </a:p>
        </p:txBody>
      </p:sp>
      <p:sp>
        <p:nvSpPr>
          <p:cNvPr id="4" name="Text 2"/>
          <p:cNvSpPr/>
          <p:nvPr/>
        </p:nvSpPr>
        <p:spPr>
          <a:xfrm>
            <a:off x="877824" y="283464"/>
            <a:ext cx="3657600" cy="182880"/>
          </a:xfrm>
          <a:prstGeom prst="rect">
            <a:avLst/>
          </a:prstGeom>
          <a:noFill/>
          <a:ln/>
        </p:spPr>
        <p:txBody>
          <a:bodyPr wrap="square" lIns="0" tIns="0" rIns="0" bIns="0" rtlCol="0" anchor="ctr"/>
          <a:lstStyle/>
          <a:p>
            <a:pPr indent="0" marL="0">
              <a:buNone/>
            </a:pPr>
            <a:r>
              <a:rPr lang="en-US" sz="1000" b="1" spc="80" kern="0" dirty="0">
                <a:solidFill>
                  <a:srgbClr val="171B20"/>
                </a:solidFill>
                <a:latin typeface="Arial" pitchFamily="34" charset="0"/>
                <a:ea typeface="Arial" pitchFamily="34" charset="-122"/>
                <a:cs typeface="Arial" pitchFamily="34" charset="-120"/>
              </a:rPr>
              <a:t>NBC / GEOMETRY LAB</a:t>
            </a:r>
            <a:endParaRPr lang="en-US" sz="1000" dirty="0"/>
          </a:p>
        </p:txBody>
      </p:sp>
      <p:sp>
        <p:nvSpPr>
          <p:cNvPr id="5" name="Text 3"/>
          <p:cNvSpPr/>
          <p:nvPr/>
        </p:nvSpPr>
        <p:spPr>
          <a:xfrm>
            <a:off x="7498080" y="283464"/>
            <a:ext cx="4160520" cy="182880"/>
          </a:xfrm>
          <a:prstGeom prst="rect">
            <a:avLst/>
          </a:prstGeom>
          <a:noFill/>
          <a:ln/>
        </p:spPr>
        <p:txBody>
          <a:bodyPr wrap="square" lIns="0" tIns="0" rIns="0" bIns="0" rtlCol="0" anchor="ctr"/>
          <a:lstStyle/>
          <a:p>
            <a:pPr algn="r" indent="0" marL="0">
              <a:buNone/>
            </a:pPr>
            <a:r>
              <a:rPr lang="en-US" sz="900" spc="70" kern="0" dirty="0">
                <a:solidFill>
                  <a:srgbClr val="788271"/>
                </a:solidFill>
                <a:latin typeface="Arial" pitchFamily="34" charset="0"/>
                <a:ea typeface="Arial" pitchFamily="34" charset="-122"/>
                <a:cs typeface="Arial" pitchFamily="34" charset="-120"/>
              </a:rPr>
              <a:t>02 / CONTROL</a:t>
            </a:r>
            <a:endParaRPr lang="en-US" sz="900" dirty="0"/>
          </a:p>
        </p:txBody>
      </p:sp>
      <p:sp>
        <p:nvSpPr>
          <p:cNvPr id="6" name="Text 4"/>
          <p:cNvSpPr/>
          <p:nvPr/>
        </p:nvSpPr>
        <p:spPr>
          <a:xfrm>
            <a:off x="530352" y="859536"/>
            <a:ext cx="11064240" cy="786384"/>
          </a:xfrm>
          <a:prstGeom prst="rect">
            <a:avLst/>
          </a:prstGeom>
          <a:noFill/>
          <a:ln/>
        </p:spPr>
        <p:txBody>
          <a:bodyPr wrap="square" lIns="0" tIns="0" rIns="0" bIns="0" rtlCol="0" anchor="ctr"/>
          <a:lstStyle/>
          <a:p>
            <a:pPr indent="0" marL="0">
              <a:buNone/>
            </a:pPr>
            <a:r>
              <a:rPr lang="en-US" sz="3100" b="1" dirty="0">
                <a:solidFill>
                  <a:srgbClr val="171B20"/>
                </a:solidFill>
                <a:latin typeface="Arial" pitchFamily="34" charset="0"/>
                <a:ea typeface="Arial" pitchFamily="34" charset="-122"/>
                <a:cs typeface="Arial" pitchFamily="34" charset="-120"/>
              </a:rPr>
              <a:t>Reallocate positions: rotate the frontier.</a:t>
            </a:r>
            <a:endParaRPr lang="en-US" sz="3100" dirty="0"/>
          </a:p>
        </p:txBody>
      </p:sp>
      <p:sp>
        <p:nvSpPr>
          <p:cNvPr id="7" name="Text 5"/>
          <p:cNvSpPr/>
          <p:nvPr/>
        </p:nvSpPr>
        <p:spPr>
          <a:xfrm>
            <a:off x="548640" y="1655064"/>
            <a:ext cx="10972800" cy="384048"/>
          </a:xfrm>
          <a:prstGeom prst="rect">
            <a:avLst/>
          </a:prstGeom>
          <a:noFill/>
          <a:ln/>
        </p:spPr>
        <p:txBody>
          <a:bodyPr wrap="square" lIns="0" tIns="0" rIns="0" bIns="0" rtlCol="0" anchor="ctr"/>
          <a:lstStyle/>
          <a:p>
            <a:pPr indent="0" marL="0">
              <a:buNone/>
            </a:pPr>
            <a:r>
              <a:rPr lang="en-US" sz="1300" dirty="0">
                <a:solidFill>
                  <a:srgbClr val="788271"/>
                </a:solidFill>
                <a:latin typeface="Arial" pitchFamily="34" charset="0"/>
                <a:ea typeface="Arial" pitchFamily="34" charset="-122"/>
                <a:cs typeface="Arial" pitchFamily="34" charset="-120"/>
              </a:rPr>
              <a:t>The exposure vector is also the normal vector of the zero-equity plane in price space.</a:t>
            </a:r>
            <a:endParaRPr lang="en-US" sz="1300" dirty="0"/>
          </a:p>
        </p:txBody>
      </p:sp>
      <p:sp>
        <p:nvSpPr>
          <p:cNvPr id="8" name="Shape 6"/>
          <p:cNvSpPr/>
          <p:nvPr/>
        </p:nvSpPr>
        <p:spPr>
          <a:xfrm>
            <a:off x="530352" y="6455664"/>
            <a:ext cx="11109960" cy="0"/>
          </a:xfrm>
          <a:prstGeom prst="line">
            <a:avLst/>
          </a:prstGeom>
          <a:noFill/>
          <a:ln w="10160">
            <a:solidFill>
              <a:srgbClr val="E1E6DA"/>
            </a:solidFill>
            <a:prstDash val="solid"/>
          </a:ln>
        </p:spPr>
      </p:sp>
      <p:sp>
        <p:nvSpPr>
          <p:cNvPr id="9" name="Text 7"/>
          <p:cNvSpPr/>
          <p:nvPr/>
        </p:nvSpPr>
        <p:spPr>
          <a:xfrm>
            <a:off x="548640" y="6556248"/>
            <a:ext cx="10287000" cy="146304"/>
          </a:xfrm>
          <a:prstGeom prst="rect">
            <a:avLst/>
          </a:prstGeom>
          <a:noFill/>
          <a:ln/>
        </p:spPr>
        <p:txBody>
          <a:bodyPr wrap="square" lIns="0" tIns="0" rIns="0" bIns="0" rtlCol="0" anchor="ctr"/>
          <a:lstStyle/>
          <a:p>
            <a:pPr indent="0" marL="0">
              <a:buNone/>
            </a:pPr>
            <a:r>
              <a:rPr lang="en-US" sz="700" dirty="0">
                <a:solidFill>
                  <a:srgbClr val="788271"/>
                </a:solidFill>
                <a:latin typeface="Arial" pitchFamily="34" charset="0"/>
                <a:ea typeface="Arial" pitchFamily="34" charset="-122"/>
                <a:cs typeface="Arial" pitchFamily="34" charset="-120"/>
              </a:rPr>
              <a:t>Synthetic research illustration • Not historical performance • Model v1.0</a:t>
            </a:r>
            <a:endParaRPr lang="en-US" sz="700" dirty="0"/>
          </a:p>
        </p:txBody>
      </p:sp>
      <p:sp>
        <p:nvSpPr>
          <p:cNvPr id="10" name="Text 8"/>
          <p:cNvSpPr/>
          <p:nvPr/>
        </p:nvSpPr>
        <p:spPr>
          <a:xfrm>
            <a:off x="11091672" y="6547104"/>
            <a:ext cx="539496" cy="164592"/>
          </a:xfrm>
          <a:prstGeom prst="rect">
            <a:avLst/>
          </a:prstGeom>
          <a:noFill/>
          <a:ln/>
        </p:spPr>
        <p:txBody>
          <a:bodyPr wrap="square" lIns="0" tIns="0" rIns="0" bIns="0" rtlCol="0" anchor="ctr"/>
          <a:lstStyle/>
          <a:p>
            <a:pPr algn="r" indent="0" marL="0">
              <a:buNone/>
            </a:pPr>
            <a:r>
              <a:rPr lang="en-US" sz="900" dirty="0">
                <a:solidFill>
                  <a:srgbClr val="788271"/>
                </a:solidFill>
                <a:latin typeface="Arial" pitchFamily="34" charset="0"/>
                <a:ea typeface="Arial" pitchFamily="34" charset="-122"/>
                <a:cs typeface="Arial" pitchFamily="34" charset="-120"/>
              </a:rPr>
              <a:t>16</a:t>
            </a:r>
            <a:endParaRPr lang="en-US" sz="900" dirty="0"/>
          </a:p>
        </p:txBody>
      </p:sp>
      <p:sp>
        <p:nvSpPr>
          <p:cNvPr id="11" name="Shape 9"/>
          <p:cNvSpPr/>
          <p:nvPr/>
        </p:nvSpPr>
        <p:spPr>
          <a:xfrm>
            <a:off x="576072" y="2231136"/>
            <a:ext cx="5367528" cy="3044952"/>
          </a:xfrm>
          <a:prstGeom prst="roundRect">
            <a:avLst>
              <a:gd name="adj" fmla="val 3003"/>
            </a:avLst>
          </a:prstGeom>
          <a:solidFill>
            <a:srgbClr val="FFFFFF"/>
          </a:solidFill>
          <a:ln w="7620">
            <a:solidFill>
              <a:srgbClr val="E1E6DA"/>
            </a:solidFill>
            <a:prstDash val="solid"/>
          </a:ln>
        </p:spPr>
      </p:sp>
      <p:sp>
        <p:nvSpPr>
          <p:cNvPr id="12" name="Shape 10"/>
          <p:cNvSpPr/>
          <p:nvPr/>
        </p:nvSpPr>
        <p:spPr>
          <a:xfrm>
            <a:off x="6236208" y="2231136"/>
            <a:ext cx="5367528" cy="3044952"/>
          </a:xfrm>
          <a:prstGeom prst="roundRect">
            <a:avLst>
              <a:gd name="adj" fmla="val 3003"/>
            </a:avLst>
          </a:prstGeom>
          <a:solidFill>
            <a:srgbClr val="FFFFFF"/>
          </a:solidFill>
          <a:ln w="7620">
            <a:solidFill>
              <a:srgbClr val="E1E6DA"/>
            </a:solidFill>
            <a:prstDash val="solid"/>
          </a:ln>
        </p:spPr>
      </p:sp>
      <p:pic>
        <p:nvPicPr>
          <p:cNvPr id="13" name="Image 0" descr="/mnt/data/nbc_geometry_lab/tools/presentation_assets/rotate_0.png">    </p:cNvPr>
          <p:cNvPicPr>
            <a:picLocks noChangeAspect="1"/>
          </p:cNvPicPr>
          <p:nvPr/>
        </p:nvPicPr>
        <p:blipFill>
          <a:blip r:embed="rId1"/>
          <a:stretch>
            <a:fillRect/>
          </a:stretch>
        </p:blipFill>
        <p:spPr>
          <a:xfrm>
            <a:off x="1344168" y="2322576"/>
            <a:ext cx="3840480" cy="2880360"/>
          </a:xfrm>
          <a:prstGeom prst="rect">
            <a:avLst/>
          </a:prstGeom>
        </p:spPr>
      </p:pic>
      <p:pic>
        <p:nvPicPr>
          <p:cNvPr id="14" name="Image 1" descr="/mnt/data/nbc_geometry_lab/tools/presentation_assets/rotate_10.png">    </p:cNvPr>
          <p:cNvPicPr>
            <a:picLocks noChangeAspect="1"/>
          </p:cNvPicPr>
          <p:nvPr/>
        </p:nvPicPr>
        <p:blipFill>
          <a:blip r:embed="rId2"/>
          <a:stretch>
            <a:fillRect/>
          </a:stretch>
        </p:blipFill>
        <p:spPr>
          <a:xfrm>
            <a:off x="6995160" y="2322576"/>
            <a:ext cx="3840480" cy="2880360"/>
          </a:xfrm>
          <a:prstGeom prst="rect">
            <a:avLst/>
          </a:prstGeom>
        </p:spPr>
      </p:pic>
      <p:sp>
        <p:nvSpPr>
          <p:cNvPr id="15" name="Text 11"/>
          <p:cNvSpPr/>
          <p:nvPr/>
        </p:nvSpPr>
        <p:spPr>
          <a:xfrm>
            <a:off x="749808" y="5404104"/>
            <a:ext cx="4965192" cy="466344"/>
          </a:xfrm>
          <a:prstGeom prst="rect">
            <a:avLst/>
          </a:prstGeom>
          <a:noFill/>
          <a:ln/>
        </p:spPr>
        <p:txBody>
          <a:bodyPr wrap="square" lIns="0" tIns="0" rIns="0" bIns="0" rtlCol="0" anchor="ctr"/>
          <a:lstStyle/>
          <a:p>
            <a:pPr indent="0" marL="0">
              <a:buNone/>
            </a:pPr>
            <a:r>
              <a:rPr lang="en-US" sz="1800" b="1" dirty="0">
                <a:solidFill>
                  <a:srgbClr val="171B20"/>
                </a:solidFill>
                <a:latin typeface="Arial" pitchFamily="34" charset="0"/>
                <a:ea typeface="Arial" pitchFamily="34" charset="-122"/>
                <a:cs typeface="Arial" pitchFamily="34" charset="-120"/>
              </a:rPr>
              <a:t>Before: long all three assets</a:t>
            </a:r>
            <a:endParaRPr lang="en-US" sz="1800" dirty="0"/>
          </a:p>
        </p:txBody>
      </p:sp>
      <p:sp>
        <p:nvSpPr>
          <p:cNvPr id="16" name="Text 12"/>
          <p:cNvSpPr/>
          <p:nvPr/>
        </p:nvSpPr>
        <p:spPr>
          <a:xfrm>
            <a:off x="6400800" y="5404104"/>
            <a:ext cx="4937760" cy="466344"/>
          </a:xfrm>
          <a:prstGeom prst="rect">
            <a:avLst/>
          </a:prstGeom>
          <a:noFill/>
          <a:ln/>
        </p:spPr>
        <p:txBody>
          <a:bodyPr wrap="square" lIns="0" tIns="0" rIns="0" bIns="0" rtlCol="0" anchor="ctr"/>
          <a:lstStyle/>
          <a:p>
            <a:pPr indent="0" marL="0">
              <a:buNone/>
            </a:pPr>
            <a:r>
              <a:rPr lang="en-US" sz="1800" b="1" dirty="0">
                <a:solidFill>
                  <a:srgbClr val="171B20"/>
                </a:solidFill>
                <a:latin typeface="Arial" pitchFamily="34" charset="0"/>
                <a:ea typeface="Arial" pitchFamily="34" charset="-122"/>
                <a:cs typeface="Arial" pitchFamily="34" charset="-120"/>
              </a:rPr>
              <a:t>After: EURUSD turns short</a:t>
            </a:r>
            <a:endParaRPr lang="en-US" sz="1800" dirty="0"/>
          </a:p>
        </p:txBody>
      </p:sp>
      <p:sp>
        <p:nvSpPr>
          <p:cNvPr id="17" name="Shape 13"/>
          <p:cNvSpPr/>
          <p:nvPr/>
        </p:nvSpPr>
        <p:spPr>
          <a:xfrm>
            <a:off x="566928" y="5998464"/>
            <a:ext cx="11018520" cy="457200"/>
          </a:xfrm>
          <a:prstGeom prst="roundRect">
            <a:avLst>
              <a:gd name="adj" fmla="val 10000"/>
            </a:avLst>
          </a:prstGeom>
          <a:solidFill>
            <a:srgbClr val="FFDF00"/>
          </a:solidFill>
          <a:ln w="7620">
            <a:solidFill>
              <a:srgbClr val="FFDF00"/>
            </a:solidFill>
            <a:prstDash val="solid"/>
          </a:ln>
        </p:spPr>
      </p:sp>
      <p:sp>
        <p:nvSpPr>
          <p:cNvPr id="18" name="Text 14"/>
          <p:cNvSpPr/>
          <p:nvPr/>
        </p:nvSpPr>
        <p:spPr>
          <a:xfrm>
            <a:off x="758952" y="6108192"/>
            <a:ext cx="10634472" cy="265176"/>
          </a:xfrm>
          <a:prstGeom prst="rect">
            <a:avLst/>
          </a:prstGeom>
          <a:noFill/>
          <a:ln/>
        </p:spPr>
        <p:txBody>
          <a:bodyPr wrap="square" lIns="0" tIns="0" rIns="0" bIns="0" rtlCol="0" anchor="ctr"/>
          <a:lstStyle/>
          <a:p>
            <a:pPr indent="0" marL="0">
              <a:buNone/>
            </a:pPr>
            <a:r>
              <a:rPr lang="en-US" sz="1300" b="1" dirty="0">
                <a:solidFill>
                  <a:srgbClr val="171B20"/>
                </a:solidFill>
                <a:latin typeface="Arial" pitchFamily="34" charset="0"/>
                <a:ea typeface="Arial" pitchFamily="34" charset="-122"/>
                <a:cs typeface="Arial" pitchFamily="34" charset="-120"/>
              </a:rPr>
              <a:t>For this specified joint jump, the new exposure vector produces a $5,000 deficit.</a:t>
            </a:r>
            <a:endParaRPr lang="en-US" sz="13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5F6F2"/>
        </a:solidFill>
      </p:bgPr>
    </p:bg>
    <p:spTree>
      <p:nvGrpSpPr>
        <p:cNvPr id="1" name=""/>
        <p:cNvGrpSpPr/>
        <p:nvPr/>
      </p:nvGrpSpPr>
      <p:grpSpPr>
        <a:xfrm>
          <a:off x="0" y="0"/>
          <a:ext cx="0" cy="0"/>
          <a:chOff x="0" y="0"/>
          <a:chExt cx="0" cy="0"/>
        </a:xfrm>
      </p:grpSpPr>
      <p:sp>
        <p:nvSpPr>
          <p:cNvPr id="2" name="Shape 0"/>
          <p:cNvSpPr/>
          <p:nvPr/>
        </p:nvSpPr>
        <p:spPr>
          <a:xfrm>
            <a:off x="457200" y="246888"/>
            <a:ext cx="292608" cy="292608"/>
          </a:xfrm>
          <a:prstGeom prst="roundRect">
            <a:avLst>
              <a:gd name="adj" fmla="val 25000"/>
            </a:avLst>
          </a:prstGeom>
          <a:solidFill>
            <a:srgbClr val="FFDF00"/>
          </a:solidFill>
          <a:ln w="7620">
            <a:solidFill>
              <a:srgbClr val="FFDF00"/>
            </a:solidFill>
            <a:prstDash val="solid"/>
          </a:ln>
        </p:spPr>
      </p:sp>
      <p:sp>
        <p:nvSpPr>
          <p:cNvPr id="3" name="Text 1"/>
          <p:cNvSpPr/>
          <p:nvPr/>
        </p:nvSpPr>
        <p:spPr>
          <a:xfrm>
            <a:off x="532181" y="285293"/>
            <a:ext cx="164592" cy="182880"/>
          </a:xfrm>
          <a:prstGeom prst="rect">
            <a:avLst/>
          </a:prstGeom>
          <a:noFill/>
          <a:ln/>
        </p:spPr>
        <p:txBody>
          <a:bodyPr wrap="square" lIns="0" tIns="0" rIns="0" bIns="0" rtlCol="0" anchor="ctr"/>
          <a:lstStyle/>
          <a:p>
            <a:pPr indent="0" marL="0">
              <a:buNone/>
            </a:pPr>
            <a:r>
              <a:rPr lang="en-US" sz="1200" b="1" dirty="0">
                <a:solidFill>
                  <a:srgbClr val="171B20"/>
                </a:solidFill>
                <a:latin typeface="Arial" pitchFamily="34" charset="0"/>
                <a:ea typeface="Arial" pitchFamily="34" charset="-122"/>
                <a:cs typeface="Arial" pitchFamily="34" charset="-120"/>
              </a:rPr>
              <a:t>N</a:t>
            </a:r>
            <a:endParaRPr lang="en-US" sz="1200" dirty="0"/>
          </a:p>
        </p:txBody>
      </p:sp>
      <p:sp>
        <p:nvSpPr>
          <p:cNvPr id="4" name="Text 2"/>
          <p:cNvSpPr/>
          <p:nvPr/>
        </p:nvSpPr>
        <p:spPr>
          <a:xfrm>
            <a:off x="877824" y="283464"/>
            <a:ext cx="3657600" cy="182880"/>
          </a:xfrm>
          <a:prstGeom prst="rect">
            <a:avLst/>
          </a:prstGeom>
          <a:noFill/>
          <a:ln/>
        </p:spPr>
        <p:txBody>
          <a:bodyPr wrap="square" lIns="0" tIns="0" rIns="0" bIns="0" rtlCol="0" anchor="ctr"/>
          <a:lstStyle/>
          <a:p>
            <a:pPr indent="0" marL="0">
              <a:buNone/>
            </a:pPr>
            <a:r>
              <a:rPr lang="en-US" sz="1000" b="1" spc="80" kern="0" dirty="0">
                <a:solidFill>
                  <a:srgbClr val="171B20"/>
                </a:solidFill>
                <a:latin typeface="Arial" pitchFamily="34" charset="0"/>
                <a:ea typeface="Arial" pitchFamily="34" charset="-122"/>
                <a:cs typeface="Arial" pitchFamily="34" charset="-120"/>
              </a:rPr>
              <a:t>NBC / GEOMETRY LAB</a:t>
            </a:r>
            <a:endParaRPr lang="en-US" sz="1000" dirty="0"/>
          </a:p>
        </p:txBody>
      </p:sp>
      <p:sp>
        <p:nvSpPr>
          <p:cNvPr id="5" name="Text 3"/>
          <p:cNvSpPr/>
          <p:nvPr/>
        </p:nvSpPr>
        <p:spPr>
          <a:xfrm>
            <a:off x="7498080" y="283464"/>
            <a:ext cx="4160520" cy="182880"/>
          </a:xfrm>
          <a:prstGeom prst="rect">
            <a:avLst/>
          </a:prstGeom>
          <a:noFill/>
          <a:ln/>
        </p:spPr>
        <p:txBody>
          <a:bodyPr wrap="square" lIns="0" tIns="0" rIns="0" bIns="0" rtlCol="0" anchor="ctr"/>
          <a:lstStyle/>
          <a:p>
            <a:pPr algn="r" indent="0" marL="0">
              <a:buNone/>
            </a:pPr>
            <a:r>
              <a:rPr lang="en-US" sz="900" spc="70" kern="0" dirty="0">
                <a:solidFill>
                  <a:srgbClr val="788271"/>
                </a:solidFill>
                <a:latin typeface="Arial" pitchFamily="34" charset="0"/>
                <a:ea typeface="Arial" pitchFamily="34" charset="-122"/>
                <a:cs typeface="Arial" pitchFamily="34" charset="-120"/>
              </a:rPr>
              <a:t>02 / CONTROL</a:t>
            </a:r>
            <a:endParaRPr lang="en-US" sz="900" dirty="0"/>
          </a:p>
        </p:txBody>
      </p:sp>
      <p:sp>
        <p:nvSpPr>
          <p:cNvPr id="6" name="Text 4"/>
          <p:cNvSpPr/>
          <p:nvPr/>
        </p:nvSpPr>
        <p:spPr>
          <a:xfrm>
            <a:off x="530352" y="859536"/>
            <a:ext cx="11064240" cy="786384"/>
          </a:xfrm>
          <a:prstGeom prst="rect">
            <a:avLst/>
          </a:prstGeom>
          <a:noFill/>
          <a:ln/>
        </p:spPr>
        <p:txBody>
          <a:bodyPr wrap="square" lIns="0" tIns="0" rIns="0" bIns="0" rtlCol="0" anchor="ctr"/>
          <a:lstStyle/>
          <a:p>
            <a:pPr indent="0" marL="0">
              <a:buNone/>
            </a:pPr>
            <a:r>
              <a:rPr lang="en-US" sz="3100" b="1" dirty="0">
                <a:solidFill>
                  <a:srgbClr val="171B20"/>
                </a:solidFill>
                <a:latin typeface="Arial" pitchFamily="34" charset="0"/>
                <a:ea typeface="Arial" pitchFamily="34" charset="-122"/>
                <a:cs typeface="Arial" pitchFamily="34" charset="-120"/>
              </a:rPr>
              <a:t>The admissible state space is constrained.</a:t>
            </a:r>
            <a:endParaRPr lang="en-US" sz="3100" dirty="0"/>
          </a:p>
        </p:txBody>
      </p:sp>
      <p:sp>
        <p:nvSpPr>
          <p:cNvPr id="7" name="Text 5"/>
          <p:cNvSpPr/>
          <p:nvPr/>
        </p:nvSpPr>
        <p:spPr>
          <a:xfrm>
            <a:off x="548640" y="1655064"/>
            <a:ext cx="10972800" cy="384048"/>
          </a:xfrm>
          <a:prstGeom prst="rect">
            <a:avLst/>
          </a:prstGeom>
          <a:noFill/>
          <a:ln/>
        </p:spPr>
        <p:txBody>
          <a:bodyPr wrap="square" lIns="0" tIns="0" rIns="0" bIns="0" rtlCol="0" anchor="ctr"/>
          <a:lstStyle/>
          <a:p>
            <a:pPr indent="0" marL="0">
              <a:buNone/>
            </a:pPr>
            <a:r>
              <a:rPr lang="en-US" sz="1300" dirty="0">
                <a:solidFill>
                  <a:srgbClr val="788271"/>
                </a:solidFill>
                <a:latin typeface="Arial" pitchFamily="34" charset="0"/>
                <a:ea typeface="Arial" pitchFamily="34" charset="-122"/>
                <a:cs typeface="Arial" pitchFamily="34" charset="-120"/>
              </a:rPr>
              <a:t>Every action is checked on its execution state, not against stale free margin.</a:t>
            </a:r>
            <a:endParaRPr lang="en-US" sz="1300" dirty="0"/>
          </a:p>
        </p:txBody>
      </p:sp>
      <p:sp>
        <p:nvSpPr>
          <p:cNvPr id="8" name="Shape 6"/>
          <p:cNvSpPr/>
          <p:nvPr/>
        </p:nvSpPr>
        <p:spPr>
          <a:xfrm>
            <a:off x="530352" y="6455664"/>
            <a:ext cx="11109960" cy="0"/>
          </a:xfrm>
          <a:prstGeom prst="line">
            <a:avLst/>
          </a:prstGeom>
          <a:noFill/>
          <a:ln w="10160">
            <a:solidFill>
              <a:srgbClr val="E1E6DA"/>
            </a:solidFill>
            <a:prstDash val="solid"/>
          </a:ln>
        </p:spPr>
      </p:sp>
      <p:sp>
        <p:nvSpPr>
          <p:cNvPr id="9" name="Text 7"/>
          <p:cNvSpPr/>
          <p:nvPr/>
        </p:nvSpPr>
        <p:spPr>
          <a:xfrm>
            <a:off x="548640" y="6556248"/>
            <a:ext cx="10287000" cy="146304"/>
          </a:xfrm>
          <a:prstGeom prst="rect">
            <a:avLst/>
          </a:prstGeom>
          <a:noFill/>
          <a:ln/>
        </p:spPr>
        <p:txBody>
          <a:bodyPr wrap="square" lIns="0" tIns="0" rIns="0" bIns="0" rtlCol="0" anchor="ctr"/>
          <a:lstStyle/>
          <a:p>
            <a:pPr indent="0" marL="0">
              <a:buNone/>
            </a:pPr>
            <a:r>
              <a:rPr lang="en-US" sz="700" dirty="0">
                <a:solidFill>
                  <a:srgbClr val="788271"/>
                </a:solidFill>
                <a:latin typeface="Arial" pitchFamily="34" charset="0"/>
                <a:ea typeface="Arial" pitchFamily="34" charset="-122"/>
                <a:cs typeface="Arial" pitchFamily="34" charset="-120"/>
              </a:rPr>
              <a:t>Synthetic research illustration • Not historical performance • Model v1.0</a:t>
            </a:r>
            <a:endParaRPr lang="en-US" sz="700" dirty="0"/>
          </a:p>
        </p:txBody>
      </p:sp>
      <p:sp>
        <p:nvSpPr>
          <p:cNvPr id="10" name="Text 8"/>
          <p:cNvSpPr/>
          <p:nvPr/>
        </p:nvSpPr>
        <p:spPr>
          <a:xfrm>
            <a:off x="11091672" y="6547104"/>
            <a:ext cx="539496" cy="164592"/>
          </a:xfrm>
          <a:prstGeom prst="rect">
            <a:avLst/>
          </a:prstGeom>
          <a:noFill/>
          <a:ln/>
        </p:spPr>
        <p:txBody>
          <a:bodyPr wrap="square" lIns="0" tIns="0" rIns="0" bIns="0" rtlCol="0" anchor="ctr"/>
          <a:lstStyle/>
          <a:p>
            <a:pPr algn="r" indent="0" marL="0">
              <a:buNone/>
            </a:pPr>
            <a:r>
              <a:rPr lang="en-US" sz="900" dirty="0">
                <a:solidFill>
                  <a:srgbClr val="788271"/>
                </a:solidFill>
                <a:latin typeface="Arial" pitchFamily="34" charset="0"/>
                <a:ea typeface="Arial" pitchFamily="34" charset="-122"/>
                <a:cs typeface="Arial" pitchFamily="34" charset="-120"/>
              </a:rPr>
              <a:t>17</a:t>
            </a:r>
            <a:endParaRPr lang="en-US" sz="900" dirty="0"/>
          </a:p>
        </p:txBody>
      </p:sp>
      <p:sp>
        <p:nvSpPr>
          <p:cNvPr id="11" name="Shape 9"/>
          <p:cNvSpPr/>
          <p:nvPr/>
        </p:nvSpPr>
        <p:spPr>
          <a:xfrm>
            <a:off x="594360" y="2350008"/>
            <a:ext cx="5550408" cy="914400"/>
          </a:xfrm>
          <a:prstGeom prst="roundRect">
            <a:avLst>
              <a:gd name="adj" fmla="val 8000"/>
            </a:avLst>
          </a:prstGeom>
          <a:solidFill>
            <a:srgbClr val="171B20"/>
          </a:solidFill>
          <a:ln w="7620">
            <a:solidFill>
              <a:srgbClr val="171B20"/>
            </a:solidFill>
            <a:prstDash val="solid"/>
          </a:ln>
        </p:spPr>
      </p:sp>
      <p:sp>
        <p:nvSpPr>
          <p:cNvPr id="12" name="Text 10"/>
          <p:cNvSpPr/>
          <p:nvPr/>
        </p:nvSpPr>
        <p:spPr>
          <a:xfrm>
            <a:off x="804672" y="2551176"/>
            <a:ext cx="5129784" cy="576072"/>
          </a:xfrm>
          <a:prstGeom prst="rect">
            <a:avLst/>
          </a:prstGeom>
          <a:noFill/>
          <a:ln/>
        </p:spPr>
        <p:txBody>
          <a:bodyPr wrap="square" lIns="0" tIns="0" rIns="0" bIns="0" rtlCol="0" anchor="ctr"/>
          <a:lstStyle/>
          <a:p>
            <a:pPr indent="0" marL="0">
              <a:buNone/>
            </a:pPr>
            <a:r>
              <a:rPr lang="en-US" sz="2700" b="1" dirty="0">
                <a:solidFill>
                  <a:srgbClr val="FFFFFF"/>
                </a:solidFill>
                <a:latin typeface="Arial" pitchFamily="34" charset="0"/>
                <a:ea typeface="Arial" pitchFamily="34" charset="-122"/>
                <a:cs typeface="Arial" pitchFamily="34" charset="-120"/>
              </a:rPr>
              <a:t>0 ≤ W ≤ max(E − M, 0)</a:t>
            </a:r>
            <a:endParaRPr lang="en-US" sz="2700" dirty="0"/>
          </a:p>
        </p:txBody>
      </p:sp>
      <p:sp>
        <p:nvSpPr>
          <p:cNvPr id="13" name="Shape 11"/>
          <p:cNvSpPr/>
          <p:nvPr/>
        </p:nvSpPr>
        <p:spPr>
          <a:xfrm>
            <a:off x="6428232" y="2350008"/>
            <a:ext cx="5157216" cy="914400"/>
          </a:xfrm>
          <a:prstGeom prst="roundRect">
            <a:avLst>
              <a:gd name="adj" fmla="val 8000"/>
            </a:avLst>
          </a:prstGeom>
          <a:solidFill>
            <a:srgbClr val="FFFFFF"/>
          </a:solidFill>
          <a:ln w="7620">
            <a:solidFill>
              <a:srgbClr val="E1E6DA"/>
            </a:solidFill>
            <a:prstDash val="solid"/>
          </a:ln>
        </p:spPr>
      </p:sp>
      <p:sp>
        <p:nvSpPr>
          <p:cNvPr id="14" name="Text 12"/>
          <p:cNvSpPr/>
          <p:nvPr/>
        </p:nvSpPr>
        <p:spPr>
          <a:xfrm>
            <a:off x="6638544" y="2551176"/>
            <a:ext cx="4736592" cy="576072"/>
          </a:xfrm>
          <a:prstGeom prst="rect">
            <a:avLst/>
          </a:prstGeom>
          <a:noFill/>
          <a:ln/>
        </p:spPr>
        <p:txBody>
          <a:bodyPr wrap="square" lIns="0" tIns="0" rIns="0" bIns="0" rtlCol="0" anchor="ctr"/>
          <a:lstStyle/>
          <a:p>
            <a:pPr indent="0" marL="0">
              <a:buNone/>
            </a:pPr>
            <a:r>
              <a:rPr lang="en-US" sz="2300" b="1" dirty="0">
                <a:solidFill>
                  <a:srgbClr val="171B20"/>
                </a:solidFill>
                <a:latin typeface="Arial" pitchFamily="34" charset="0"/>
                <a:ea typeface="Arial" pitchFamily="34" charset="-122"/>
                <a:cs typeface="Arial" pitchFamily="34" charset="-120"/>
              </a:rPr>
              <a:t>E after withdrawal ≥ M</a:t>
            </a:r>
            <a:endParaRPr lang="en-US" sz="2300" dirty="0"/>
          </a:p>
        </p:txBody>
      </p:sp>
      <p:sp>
        <p:nvSpPr>
          <p:cNvPr id="15" name="Text 13"/>
          <p:cNvSpPr/>
          <p:nvPr/>
        </p:nvSpPr>
        <p:spPr>
          <a:xfrm>
            <a:off x="804672" y="3749040"/>
            <a:ext cx="10680192" cy="1417320"/>
          </a:xfrm>
          <a:prstGeom prst="rect">
            <a:avLst/>
          </a:prstGeom>
          <a:noFill/>
          <a:ln/>
        </p:spPr>
        <p:txBody>
          <a:bodyPr wrap="square" lIns="0" tIns="0" rIns="0" bIns="0" rtlCol="0" anchor="ctr"/>
          <a:lstStyle/>
          <a:p>
            <a:pPr indent="0" marL="0">
              <a:buNone/>
            </a:pPr>
            <a:r>
              <a:rPr lang="en-US" sz="2300" dirty="0">
                <a:solidFill>
                  <a:srgbClr val="788271"/>
                </a:solidFill>
                <a:latin typeface="Arial" pitchFamily="34" charset="0"/>
                <a:ea typeface="Arial" pitchFamily="34" charset="-122"/>
                <a:cs typeface="Arial" pitchFamily="34" charset="-120"/>
              </a:rPr>
              <a:t>Deposits require cash in the shared reserve.</a:t>
            </a:r>
            <a:endParaRPr lang="en-US" sz="2300" dirty="0"/>
          </a:p>
          <a:p>
            <a:pPr indent="0" marL="0">
              <a:buNone/>
            </a:pPr>
            <a:r>
              <a:rPr lang="en-US" sz="2300" dirty="0">
                <a:solidFill>
                  <a:srgbClr val="788271"/>
                </a:solidFill>
                <a:latin typeface="Arial" pitchFamily="34" charset="0"/>
                <a:ea typeface="Arial" pitchFamily="34" charset="-122"/>
                <a:cs typeface="Arial" pitchFamily="34" charset="-120"/>
              </a:rPr>
              <a:t>Rebalances must satisfy post-trade margin.</a:t>
            </a:r>
            <a:endParaRPr lang="en-US" sz="2300" dirty="0"/>
          </a:p>
          <a:p>
            <a:pPr indent="0" marL="0">
              <a:buNone/>
            </a:pPr>
            <a:r>
              <a:rPr lang="en-US" sz="2300" dirty="0">
                <a:solidFill>
                  <a:srgbClr val="788271"/>
                </a:solidFill>
                <a:latin typeface="Arial" pitchFamily="34" charset="0"/>
                <a:ea typeface="Arial" pitchFamily="34" charset="-122"/>
                <a:cs typeface="Arial" pitchFamily="34" charset="-120"/>
              </a:rPr>
              <a:t>Rejected actions must leave state and ledger unchanged.</a:t>
            </a:r>
            <a:endParaRPr lang="en-US" sz="2300" dirty="0"/>
          </a:p>
        </p:txBody>
      </p:sp>
      <p:sp>
        <p:nvSpPr>
          <p:cNvPr id="16" name="Shape 14"/>
          <p:cNvSpPr/>
          <p:nvPr/>
        </p:nvSpPr>
        <p:spPr>
          <a:xfrm>
            <a:off x="566928" y="5742432"/>
            <a:ext cx="11018520" cy="457200"/>
          </a:xfrm>
          <a:prstGeom prst="roundRect">
            <a:avLst>
              <a:gd name="adj" fmla="val 10000"/>
            </a:avLst>
          </a:prstGeom>
          <a:solidFill>
            <a:srgbClr val="FFDF00"/>
          </a:solidFill>
          <a:ln w="7620">
            <a:solidFill>
              <a:srgbClr val="FFDF00"/>
            </a:solidFill>
            <a:prstDash val="solid"/>
          </a:ln>
        </p:spPr>
      </p:sp>
      <p:sp>
        <p:nvSpPr>
          <p:cNvPr id="17" name="Text 15"/>
          <p:cNvSpPr/>
          <p:nvPr/>
        </p:nvSpPr>
        <p:spPr>
          <a:xfrm>
            <a:off x="758952" y="5852160"/>
            <a:ext cx="10634472" cy="265176"/>
          </a:xfrm>
          <a:prstGeom prst="rect">
            <a:avLst/>
          </a:prstGeom>
          <a:noFill/>
          <a:ln/>
        </p:spPr>
        <p:txBody>
          <a:bodyPr wrap="square" lIns="0" tIns="0" rIns="0" bIns="0" rtlCol="0" anchor="ctr"/>
          <a:lstStyle/>
          <a:p>
            <a:pPr indent="0" marL="0">
              <a:buNone/>
            </a:pPr>
            <a:r>
              <a:rPr lang="en-US" sz="1300" b="1" dirty="0">
                <a:solidFill>
                  <a:srgbClr val="171B20"/>
                </a:solidFill>
                <a:latin typeface="Arial" pitchFamily="34" charset="0"/>
                <a:ea typeface="Arial" pitchFamily="34" charset="-122"/>
                <a:cs typeface="Arial" pitchFamily="34" charset="-120"/>
              </a:rPr>
              <a:t>A declaration of intent is not an executed action.</a:t>
            </a:r>
            <a:endParaRPr lang="en-US" sz="13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5F6F2"/>
        </a:solidFill>
      </p:bgPr>
    </p:bg>
    <p:spTree>
      <p:nvGrpSpPr>
        <p:cNvPr id="1" name=""/>
        <p:cNvGrpSpPr/>
        <p:nvPr/>
      </p:nvGrpSpPr>
      <p:grpSpPr>
        <a:xfrm>
          <a:off x="0" y="0"/>
          <a:ext cx="0" cy="0"/>
          <a:chOff x="0" y="0"/>
          <a:chExt cx="0" cy="0"/>
        </a:xfrm>
      </p:grpSpPr>
      <p:sp>
        <p:nvSpPr>
          <p:cNvPr id="2" name="Shape 0"/>
          <p:cNvSpPr/>
          <p:nvPr/>
        </p:nvSpPr>
        <p:spPr>
          <a:xfrm>
            <a:off x="457200" y="246888"/>
            <a:ext cx="292608" cy="292608"/>
          </a:xfrm>
          <a:prstGeom prst="roundRect">
            <a:avLst>
              <a:gd name="adj" fmla="val 25000"/>
            </a:avLst>
          </a:prstGeom>
          <a:solidFill>
            <a:srgbClr val="FFDF00"/>
          </a:solidFill>
          <a:ln w="7620">
            <a:solidFill>
              <a:srgbClr val="FFDF00"/>
            </a:solidFill>
            <a:prstDash val="solid"/>
          </a:ln>
        </p:spPr>
      </p:sp>
      <p:sp>
        <p:nvSpPr>
          <p:cNvPr id="3" name="Text 1"/>
          <p:cNvSpPr/>
          <p:nvPr/>
        </p:nvSpPr>
        <p:spPr>
          <a:xfrm>
            <a:off x="532181" y="285293"/>
            <a:ext cx="164592" cy="182880"/>
          </a:xfrm>
          <a:prstGeom prst="rect">
            <a:avLst/>
          </a:prstGeom>
          <a:noFill/>
          <a:ln/>
        </p:spPr>
        <p:txBody>
          <a:bodyPr wrap="square" lIns="0" tIns="0" rIns="0" bIns="0" rtlCol="0" anchor="ctr"/>
          <a:lstStyle/>
          <a:p>
            <a:pPr indent="0" marL="0">
              <a:buNone/>
            </a:pPr>
            <a:r>
              <a:rPr lang="en-US" sz="1200" b="1" dirty="0">
                <a:solidFill>
                  <a:srgbClr val="171B20"/>
                </a:solidFill>
                <a:latin typeface="Arial" pitchFamily="34" charset="0"/>
                <a:ea typeface="Arial" pitchFamily="34" charset="-122"/>
                <a:cs typeface="Arial" pitchFamily="34" charset="-120"/>
              </a:rPr>
              <a:t>N</a:t>
            </a:r>
            <a:endParaRPr lang="en-US" sz="1200" dirty="0"/>
          </a:p>
        </p:txBody>
      </p:sp>
      <p:sp>
        <p:nvSpPr>
          <p:cNvPr id="4" name="Text 2"/>
          <p:cNvSpPr/>
          <p:nvPr/>
        </p:nvSpPr>
        <p:spPr>
          <a:xfrm>
            <a:off x="877824" y="283464"/>
            <a:ext cx="3657600" cy="182880"/>
          </a:xfrm>
          <a:prstGeom prst="rect">
            <a:avLst/>
          </a:prstGeom>
          <a:noFill/>
          <a:ln/>
        </p:spPr>
        <p:txBody>
          <a:bodyPr wrap="square" lIns="0" tIns="0" rIns="0" bIns="0" rtlCol="0" anchor="ctr"/>
          <a:lstStyle/>
          <a:p>
            <a:pPr indent="0" marL="0">
              <a:buNone/>
            </a:pPr>
            <a:r>
              <a:rPr lang="en-US" sz="1000" b="1" spc="80" kern="0" dirty="0">
                <a:solidFill>
                  <a:srgbClr val="171B20"/>
                </a:solidFill>
                <a:latin typeface="Arial" pitchFamily="34" charset="0"/>
                <a:ea typeface="Arial" pitchFamily="34" charset="-122"/>
                <a:cs typeface="Arial" pitchFamily="34" charset="-120"/>
              </a:rPr>
              <a:t>NBC / GEOMETRY LAB</a:t>
            </a:r>
            <a:endParaRPr lang="en-US" sz="1000" dirty="0"/>
          </a:p>
        </p:txBody>
      </p:sp>
      <p:sp>
        <p:nvSpPr>
          <p:cNvPr id="5" name="Text 3"/>
          <p:cNvSpPr/>
          <p:nvPr/>
        </p:nvSpPr>
        <p:spPr>
          <a:xfrm>
            <a:off x="7498080" y="283464"/>
            <a:ext cx="4160520" cy="182880"/>
          </a:xfrm>
          <a:prstGeom prst="rect">
            <a:avLst/>
          </a:prstGeom>
          <a:noFill/>
          <a:ln/>
        </p:spPr>
        <p:txBody>
          <a:bodyPr wrap="square" lIns="0" tIns="0" rIns="0" bIns="0" rtlCol="0" anchor="ctr"/>
          <a:lstStyle/>
          <a:p>
            <a:pPr algn="r" indent="0" marL="0">
              <a:buNone/>
            </a:pPr>
            <a:r>
              <a:rPr lang="en-US" sz="900" spc="70" kern="0" dirty="0">
                <a:solidFill>
                  <a:srgbClr val="788271"/>
                </a:solidFill>
                <a:latin typeface="Arial" pitchFamily="34" charset="0"/>
                <a:ea typeface="Arial" pitchFamily="34" charset="-122"/>
                <a:cs typeface="Arial" pitchFamily="34" charset="-120"/>
              </a:rPr>
              <a:t>03 / DISCONTINUITY</a:t>
            </a:r>
            <a:endParaRPr lang="en-US" sz="900" dirty="0"/>
          </a:p>
        </p:txBody>
      </p:sp>
      <p:sp>
        <p:nvSpPr>
          <p:cNvPr id="6" name="Text 4"/>
          <p:cNvSpPr/>
          <p:nvPr/>
        </p:nvSpPr>
        <p:spPr>
          <a:xfrm>
            <a:off x="530352" y="859536"/>
            <a:ext cx="11064240" cy="786384"/>
          </a:xfrm>
          <a:prstGeom prst="rect">
            <a:avLst/>
          </a:prstGeom>
          <a:noFill/>
          <a:ln/>
        </p:spPr>
        <p:txBody>
          <a:bodyPr wrap="square" lIns="0" tIns="0" rIns="0" bIns="0" rtlCol="0" anchor="ctr"/>
          <a:lstStyle/>
          <a:p>
            <a:pPr indent="0" marL="0">
              <a:buNone/>
            </a:pPr>
            <a:r>
              <a:rPr lang="en-US" sz="3100" b="1" dirty="0">
                <a:solidFill>
                  <a:srgbClr val="171B20"/>
                </a:solidFill>
                <a:latin typeface="Arial" pitchFamily="34" charset="0"/>
                <a:ea typeface="Arial" pitchFamily="34" charset="-122"/>
                <a:cs typeface="Arial" pitchFamily="34" charset="-120"/>
              </a:rPr>
              <a:t>A market jump crosses the account’s geometry.</a:t>
            </a:r>
            <a:endParaRPr lang="en-US" sz="3100" dirty="0"/>
          </a:p>
        </p:txBody>
      </p:sp>
      <p:sp>
        <p:nvSpPr>
          <p:cNvPr id="7" name="Text 5"/>
          <p:cNvSpPr/>
          <p:nvPr/>
        </p:nvSpPr>
        <p:spPr>
          <a:xfrm>
            <a:off x="548640" y="1655064"/>
            <a:ext cx="10972800" cy="384048"/>
          </a:xfrm>
          <a:prstGeom prst="rect">
            <a:avLst/>
          </a:prstGeom>
          <a:noFill/>
          <a:ln/>
        </p:spPr>
        <p:txBody>
          <a:bodyPr wrap="square" lIns="0" tIns="0" rIns="0" bIns="0" rtlCol="0" anchor="ctr"/>
          <a:lstStyle/>
          <a:p>
            <a:pPr indent="0" marL="0">
              <a:buNone/>
            </a:pPr>
            <a:r>
              <a:rPr lang="en-US" sz="1300" dirty="0">
                <a:solidFill>
                  <a:srgbClr val="788271"/>
                </a:solidFill>
                <a:latin typeface="Arial" pitchFamily="34" charset="0"/>
                <a:ea typeface="Arial" pitchFamily="34" charset="-122"/>
                <a:cs typeface="Arial" pitchFamily="34" charset="-120"/>
              </a:rPr>
              <a:t>Use the actual position vector carried immediately before the event.</a:t>
            </a:r>
            <a:endParaRPr lang="en-US" sz="1300" dirty="0"/>
          </a:p>
        </p:txBody>
      </p:sp>
      <p:sp>
        <p:nvSpPr>
          <p:cNvPr id="8" name="Shape 6"/>
          <p:cNvSpPr/>
          <p:nvPr/>
        </p:nvSpPr>
        <p:spPr>
          <a:xfrm>
            <a:off x="530352" y="6455664"/>
            <a:ext cx="11109960" cy="0"/>
          </a:xfrm>
          <a:prstGeom prst="line">
            <a:avLst/>
          </a:prstGeom>
          <a:noFill/>
          <a:ln w="10160">
            <a:solidFill>
              <a:srgbClr val="E1E6DA"/>
            </a:solidFill>
            <a:prstDash val="solid"/>
          </a:ln>
        </p:spPr>
      </p:sp>
      <p:sp>
        <p:nvSpPr>
          <p:cNvPr id="9" name="Text 7"/>
          <p:cNvSpPr/>
          <p:nvPr/>
        </p:nvSpPr>
        <p:spPr>
          <a:xfrm>
            <a:off x="548640" y="6556248"/>
            <a:ext cx="10287000" cy="146304"/>
          </a:xfrm>
          <a:prstGeom prst="rect">
            <a:avLst/>
          </a:prstGeom>
          <a:noFill/>
          <a:ln/>
        </p:spPr>
        <p:txBody>
          <a:bodyPr wrap="square" lIns="0" tIns="0" rIns="0" bIns="0" rtlCol="0" anchor="ctr"/>
          <a:lstStyle/>
          <a:p>
            <a:pPr indent="0" marL="0">
              <a:buNone/>
            </a:pPr>
            <a:r>
              <a:rPr lang="en-US" sz="700" dirty="0">
                <a:solidFill>
                  <a:srgbClr val="788271"/>
                </a:solidFill>
                <a:latin typeface="Arial" pitchFamily="34" charset="0"/>
                <a:ea typeface="Arial" pitchFamily="34" charset="-122"/>
                <a:cs typeface="Arial" pitchFamily="34" charset="-120"/>
              </a:rPr>
              <a:t>Synthetic research illustration • Not historical performance • Model v1.0</a:t>
            </a:r>
            <a:endParaRPr lang="en-US" sz="700" dirty="0"/>
          </a:p>
        </p:txBody>
      </p:sp>
      <p:sp>
        <p:nvSpPr>
          <p:cNvPr id="10" name="Text 8"/>
          <p:cNvSpPr/>
          <p:nvPr/>
        </p:nvSpPr>
        <p:spPr>
          <a:xfrm>
            <a:off x="11091672" y="6547104"/>
            <a:ext cx="539496" cy="164592"/>
          </a:xfrm>
          <a:prstGeom prst="rect">
            <a:avLst/>
          </a:prstGeom>
          <a:noFill/>
          <a:ln/>
        </p:spPr>
        <p:txBody>
          <a:bodyPr wrap="square" lIns="0" tIns="0" rIns="0" bIns="0" rtlCol="0" anchor="ctr"/>
          <a:lstStyle/>
          <a:p>
            <a:pPr algn="r" indent="0" marL="0">
              <a:buNone/>
            </a:pPr>
            <a:r>
              <a:rPr lang="en-US" sz="900" dirty="0">
                <a:solidFill>
                  <a:srgbClr val="788271"/>
                </a:solidFill>
                <a:latin typeface="Arial" pitchFamily="34" charset="0"/>
                <a:ea typeface="Arial" pitchFamily="34" charset="-122"/>
                <a:cs typeface="Arial" pitchFamily="34" charset="-120"/>
              </a:rPr>
              <a:t>18</a:t>
            </a:r>
            <a:endParaRPr lang="en-US" sz="900" dirty="0"/>
          </a:p>
        </p:txBody>
      </p:sp>
      <p:sp>
        <p:nvSpPr>
          <p:cNvPr id="11" name="Shape 9"/>
          <p:cNvSpPr/>
          <p:nvPr/>
        </p:nvSpPr>
        <p:spPr>
          <a:xfrm>
            <a:off x="594360" y="2212848"/>
            <a:ext cx="6400800" cy="3813048"/>
          </a:xfrm>
          <a:prstGeom prst="roundRect">
            <a:avLst>
              <a:gd name="adj" fmla="val 2398"/>
            </a:avLst>
          </a:prstGeom>
          <a:solidFill>
            <a:srgbClr val="FFFFFF"/>
          </a:solidFill>
          <a:ln w="7620">
            <a:solidFill>
              <a:srgbClr val="E1E6DA"/>
            </a:solidFill>
            <a:prstDash val="solid"/>
          </a:ln>
        </p:spPr>
      </p:sp>
      <p:pic>
        <p:nvPicPr>
          <p:cNvPr id="12" name="Image 0" descr="/mnt/data/nbc_geometry_lab/tools/presentation_assets/jump_15.png">    </p:cNvPr>
          <p:cNvPicPr>
            <a:picLocks noChangeAspect="1"/>
          </p:cNvPicPr>
          <p:nvPr/>
        </p:nvPicPr>
        <p:blipFill>
          <a:blip r:embed="rId1"/>
          <a:stretch>
            <a:fillRect/>
          </a:stretch>
        </p:blipFill>
        <p:spPr>
          <a:xfrm>
            <a:off x="1328928" y="2258568"/>
            <a:ext cx="4949952" cy="3712464"/>
          </a:xfrm>
          <a:prstGeom prst="rect">
            <a:avLst/>
          </a:prstGeom>
        </p:spPr>
      </p:pic>
      <p:sp>
        <p:nvSpPr>
          <p:cNvPr id="13" name="Shape 10"/>
          <p:cNvSpPr/>
          <p:nvPr/>
        </p:nvSpPr>
        <p:spPr>
          <a:xfrm>
            <a:off x="7269480" y="2487168"/>
            <a:ext cx="4297680" cy="923544"/>
          </a:xfrm>
          <a:prstGeom prst="roundRect">
            <a:avLst>
              <a:gd name="adj" fmla="val 7921"/>
            </a:avLst>
          </a:prstGeom>
          <a:solidFill>
            <a:srgbClr val="171B20"/>
          </a:solidFill>
          <a:ln w="7620">
            <a:solidFill>
              <a:srgbClr val="171B20"/>
            </a:solidFill>
            <a:prstDash val="solid"/>
          </a:ln>
        </p:spPr>
      </p:sp>
      <p:sp>
        <p:nvSpPr>
          <p:cNvPr id="14" name="Text 11"/>
          <p:cNvSpPr/>
          <p:nvPr/>
        </p:nvSpPr>
        <p:spPr>
          <a:xfrm>
            <a:off x="7479792" y="2688336"/>
            <a:ext cx="3877056" cy="585216"/>
          </a:xfrm>
          <a:prstGeom prst="rect">
            <a:avLst/>
          </a:prstGeom>
          <a:noFill/>
          <a:ln/>
        </p:spPr>
        <p:txBody>
          <a:bodyPr wrap="square" lIns="0" tIns="0" rIns="0" bIns="0" rtlCol="0" anchor="ctr"/>
          <a:lstStyle/>
          <a:p>
            <a:pPr indent="0" marL="0">
              <a:buNone/>
            </a:pPr>
            <a:r>
              <a:rPr lang="en-US" sz="2700" b="1" dirty="0">
                <a:solidFill>
                  <a:srgbClr val="FFFFFF"/>
                </a:solidFill>
                <a:latin typeface="Arial" pitchFamily="34" charset="0"/>
                <a:ea typeface="Arial" pitchFamily="34" charset="-122"/>
                <a:cs typeface="Arial" pitchFamily="34" charset="-120"/>
              </a:rPr>
              <a:t>E⁺ = E⁻ + wᵀJ</a:t>
            </a:r>
            <a:endParaRPr lang="en-US" sz="2700" dirty="0"/>
          </a:p>
        </p:txBody>
      </p:sp>
      <p:sp>
        <p:nvSpPr>
          <p:cNvPr id="15" name="Text 12"/>
          <p:cNvSpPr/>
          <p:nvPr/>
        </p:nvSpPr>
        <p:spPr>
          <a:xfrm>
            <a:off x="7470648" y="3767328"/>
            <a:ext cx="3849624" cy="822960"/>
          </a:xfrm>
          <a:prstGeom prst="rect">
            <a:avLst/>
          </a:prstGeom>
          <a:noFill/>
          <a:ln/>
        </p:spPr>
        <p:txBody>
          <a:bodyPr wrap="square" lIns="0" tIns="0" rIns="0" bIns="0" rtlCol="0" anchor="ctr"/>
          <a:lstStyle/>
          <a:p>
            <a:pPr indent="0" marL="0">
              <a:buNone/>
            </a:pPr>
            <a:r>
              <a:rPr lang="en-US" sz="2300" b="1" dirty="0">
                <a:solidFill>
                  <a:srgbClr val="CC6271"/>
                </a:solidFill>
                <a:latin typeface="Arial" pitchFamily="34" charset="0"/>
                <a:ea typeface="Arial" pitchFamily="34" charset="-122"/>
                <a:cs typeface="Arial" pitchFamily="34" charset="-120"/>
              </a:rPr>
              <a:t>Strict deficit condition</a:t>
            </a:r>
            <a:endParaRPr lang="en-US" sz="2300" dirty="0"/>
          </a:p>
          <a:p>
            <a:pPr indent="0" marL="0">
              <a:buNone/>
            </a:pPr>
            <a:r>
              <a:rPr lang="en-US" sz="2300" b="1" dirty="0">
                <a:solidFill>
                  <a:srgbClr val="CC6271"/>
                </a:solidFill>
                <a:latin typeface="Arial" pitchFamily="34" charset="0"/>
                <a:ea typeface="Arial" pitchFamily="34" charset="-122"/>
                <a:cs typeface="Arial" pitchFamily="34" charset="-120"/>
              </a:rPr>
              <a:t>wᵀJ &lt; −E⁻</a:t>
            </a:r>
            <a:endParaRPr lang="en-US" sz="2300" dirty="0"/>
          </a:p>
        </p:txBody>
      </p:sp>
      <p:sp>
        <p:nvSpPr>
          <p:cNvPr id="16" name="Text 13"/>
          <p:cNvSpPr/>
          <p:nvPr/>
        </p:nvSpPr>
        <p:spPr>
          <a:xfrm>
            <a:off x="7479792" y="4956048"/>
            <a:ext cx="3813048" cy="850392"/>
          </a:xfrm>
          <a:prstGeom prst="rect">
            <a:avLst/>
          </a:prstGeom>
          <a:noFill/>
          <a:ln/>
        </p:spPr>
        <p:txBody>
          <a:bodyPr wrap="square" lIns="0" tIns="0" rIns="0" bIns="0" rtlCol="0" anchor="ctr"/>
          <a:lstStyle/>
          <a:p>
            <a:pPr indent="0" marL="0">
              <a:buNone/>
            </a:pPr>
            <a:r>
              <a:rPr lang="en-US" sz="1700" dirty="0">
                <a:solidFill>
                  <a:srgbClr val="788271"/>
                </a:solidFill>
                <a:latin typeface="Arial" pitchFamily="34" charset="0"/>
                <a:ea typeface="Arial" pitchFamily="34" charset="-122"/>
                <a:cs typeface="Arial" pitchFamily="34" charset="-120"/>
              </a:rPr>
              <a:t>Jump size alone is insufficient.</a:t>
            </a:r>
            <a:endParaRPr lang="en-US" sz="1700" dirty="0"/>
          </a:p>
          <a:p>
            <a:pPr indent="0" marL="0">
              <a:buNone/>
            </a:pPr>
            <a:r>
              <a:rPr lang="en-US" sz="1700" dirty="0">
                <a:solidFill>
                  <a:srgbClr val="788271"/>
                </a:solidFill>
                <a:latin typeface="Arial" pitchFamily="34" charset="0"/>
                <a:ea typeface="Arial" pitchFamily="34" charset="-122"/>
                <a:cs typeface="Arial" pitchFamily="34" charset="-120"/>
              </a:rPr>
              <a:t>Its direction relative to w matters.</a:t>
            </a:r>
            <a:endParaRPr lang="en-US" sz="17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5F6F2"/>
        </a:solidFill>
      </p:bgPr>
    </p:bg>
    <p:spTree>
      <p:nvGrpSpPr>
        <p:cNvPr id="1" name=""/>
        <p:cNvGrpSpPr/>
        <p:nvPr/>
      </p:nvGrpSpPr>
      <p:grpSpPr>
        <a:xfrm>
          <a:off x="0" y="0"/>
          <a:ext cx="0" cy="0"/>
          <a:chOff x="0" y="0"/>
          <a:chExt cx="0" cy="0"/>
        </a:xfrm>
      </p:grpSpPr>
      <p:sp>
        <p:nvSpPr>
          <p:cNvPr id="2" name="Shape 0"/>
          <p:cNvSpPr/>
          <p:nvPr/>
        </p:nvSpPr>
        <p:spPr>
          <a:xfrm>
            <a:off x="457200" y="246888"/>
            <a:ext cx="292608" cy="292608"/>
          </a:xfrm>
          <a:prstGeom prst="roundRect">
            <a:avLst>
              <a:gd name="adj" fmla="val 25000"/>
            </a:avLst>
          </a:prstGeom>
          <a:solidFill>
            <a:srgbClr val="FFDF00"/>
          </a:solidFill>
          <a:ln w="7620">
            <a:solidFill>
              <a:srgbClr val="FFDF00"/>
            </a:solidFill>
            <a:prstDash val="solid"/>
          </a:ln>
        </p:spPr>
      </p:sp>
      <p:sp>
        <p:nvSpPr>
          <p:cNvPr id="3" name="Text 1"/>
          <p:cNvSpPr/>
          <p:nvPr/>
        </p:nvSpPr>
        <p:spPr>
          <a:xfrm>
            <a:off x="532181" y="285293"/>
            <a:ext cx="164592" cy="182880"/>
          </a:xfrm>
          <a:prstGeom prst="rect">
            <a:avLst/>
          </a:prstGeom>
          <a:noFill/>
          <a:ln/>
        </p:spPr>
        <p:txBody>
          <a:bodyPr wrap="square" lIns="0" tIns="0" rIns="0" bIns="0" rtlCol="0" anchor="ctr"/>
          <a:lstStyle/>
          <a:p>
            <a:pPr indent="0" marL="0">
              <a:buNone/>
            </a:pPr>
            <a:r>
              <a:rPr lang="en-US" sz="1200" b="1" dirty="0">
                <a:solidFill>
                  <a:srgbClr val="171B20"/>
                </a:solidFill>
                <a:latin typeface="Arial" pitchFamily="34" charset="0"/>
                <a:ea typeface="Arial" pitchFamily="34" charset="-122"/>
                <a:cs typeface="Arial" pitchFamily="34" charset="-120"/>
              </a:rPr>
              <a:t>N</a:t>
            </a:r>
            <a:endParaRPr lang="en-US" sz="1200" dirty="0"/>
          </a:p>
        </p:txBody>
      </p:sp>
      <p:sp>
        <p:nvSpPr>
          <p:cNvPr id="4" name="Text 2"/>
          <p:cNvSpPr/>
          <p:nvPr/>
        </p:nvSpPr>
        <p:spPr>
          <a:xfrm>
            <a:off x="877824" y="283464"/>
            <a:ext cx="3657600" cy="182880"/>
          </a:xfrm>
          <a:prstGeom prst="rect">
            <a:avLst/>
          </a:prstGeom>
          <a:noFill/>
          <a:ln/>
        </p:spPr>
        <p:txBody>
          <a:bodyPr wrap="square" lIns="0" tIns="0" rIns="0" bIns="0" rtlCol="0" anchor="ctr"/>
          <a:lstStyle/>
          <a:p>
            <a:pPr indent="0" marL="0">
              <a:buNone/>
            </a:pPr>
            <a:r>
              <a:rPr lang="en-US" sz="1000" b="1" spc="80" kern="0" dirty="0">
                <a:solidFill>
                  <a:srgbClr val="171B20"/>
                </a:solidFill>
                <a:latin typeface="Arial" pitchFamily="34" charset="0"/>
                <a:ea typeface="Arial" pitchFamily="34" charset="-122"/>
                <a:cs typeface="Arial" pitchFamily="34" charset="-120"/>
              </a:rPr>
              <a:t>NBC / GEOMETRY LAB</a:t>
            </a:r>
            <a:endParaRPr lang="en-US" sz="1000" dirty="0"/>
          </a:p>
        </p:txBody>
      </p:sp>
      <p:sp>
        <p:nvSpPr>
          <p:cNvPr id="5" name="Text 3"/>
          <p:cNvSpPr/>
          <p:nvPr/>
        </p:nvSpPr>
        <p:spPr>
          <a:xfrm>
            <a:off x="7498080" y="283464"/>
            <a:ext cx="4160520" cy="182880"/>
          </a:xfrm>
          <a:prstGeom prst="rect">
            <a:avLst/>
          </a:prstGeom>
          <a:noFill/>
          <a:ln/>
        </p:spPr>
        <p:txBody>
          <a:bodyPr wrap="square" lIns="0" tIns="0" rIns="0" bIns="0" rtlCol="0" anchor="ctr"/>
          <a:lstStyle/>
          <a:p>
            <a:pPr algn="r" indent="0" marL="0">
              <a:buNone/>
            </a:pPr>
            <a:r>
              <a:rPr lang="en-US" sz="900" spc="70" kern="0" dirty="0">
                <a:solidFill>
                  <a:srgbClr val="788271"/>
                </a:solidFill>
                <a:latin typeface="Arial" pitchFamily="34" charset="0"/>
                <a:ea typeface="Arial" pitchFamily="34" charset="-122"/>
                <a:cs typeface="Arial" pitchFamily="34" charset="-120"/>
              </a:rPr>
              <a:t>03 / DISCONTINUITY</a:t>
            </a:r>
            <a:endParaRPr lang="en-US" sz="900" dirty="0"/>
          </a:p>
        </p:txBody>
      </p:sp>
      <p:sp>
        <p:nvSpPr>
          <p:cNvPr id="6" name="Text 4"/>
          <p:cNvSpPr/>
          <p:nvPr/>
        </p:nvSpPr>
        <p:spPr>
          <a:xfrm>
            <a:off x="530352" y="859536"/>
            <a:ext cx="11064240" cy="786384"/>
          </a:xfrm>
          <a:prstGeom prst="rect">
            <a:avLst/>
          </a:prstGeom>
          <a:noFill/>
          <a:ln/>
        </p:spPr>
        <p:txBody>
          <a:bodyPr wrap="square" lIns="0" tIns="0" rIns="0" bIns="0" rtlCol="0" anchor="ctr"/>
          <a:lstStyle/>
          <a:p>
            <a:pPr indent="0" marL="0">
              <a:buNone/>
            </a:pPr>
            <a:r>
              <a:rPr lang="en-US" sz="3100" b="1" dirty="0">
                <a:solidFill>
                  <a:srgbClr val="171B20"/>
                </a:solidFill>
                <a:latin typeface="Arial" pitchFamily="34" charset="0"/>
                <a:ea typeface="Arial" pitchFamily="34" charset="-122"/>
                <a:cs typeface="Arial" pitchFamily="34" charset="-120"/>
              </a:rPr>
              <a:t>Reaching zero is not the same as overshooting it.</a:t>
            </a:r>
            <a:endParaRPr lang="en-US" sz="3100" dirty="0"/>
          </a:p>
        </p:txBody>
      </p:sp>
      <p:sp>
        <p:nvSpPr>
          <p:cNvPr id="7" name="Text 5"/>
          <p:cNvSpPr/>
          <p:nvPr/>
        </p:nvSpPr>
        <p:spPr>
          <a:xfrm>
            <a:off x="548640" y="1655064"/>
            <a:ext cx="10972800" cy="384048"/>
          </a:xfrm>
          <a:prstGeom prst="rect">
            <a:avLst/>
          </a:prstGeom>
          <a:noFill/>
          <a:ln/>
        </p:spPr>
        <p:txBody>
          <a:bodyPr wrap="square" lIns="0" tIns="0" rIns="0" bIns="0" rtlCol="0" anchor="ctr"/>
          <a:lstStyle/>
          <a:p>
            <a:pPr indent="0" marL="0">
              <a:buNone/>
            </a:pPr>
            <a:r>
              <a:rPr lang="en-US" sz="1300" dirty="0">
                <a:solidFill>
                  <a:srgbClr val="788271"/>
                </a:solidFill>
                <a:latin typeface="Arial" pitchFamily="34" charset="0"/>
                <a:ea typeface="Arial" pitchFamily="34" charset="-122"/>
                <a:cs typeface="Arial" pitchFamily="34" charset="-120"/>
              </a:rPr>
              <a:t>With continuous equity and ideal instant zero-cost close at E = 0, NBC is zero.</a:t>
            </a:r>
            <a:endParaRPr lang="en-US" sz="1300" dirty="0"/>
          </a:p>
        </p:txBody>
      </p:sp>
      <p:sp>
        <p:nvSpPr>
          <p:cNvPr id="8" name="Shape 6"/>
          <p:cNvSpPr/>
          <p:nvPr/>
        </p:nvSpPr>
        <p:spPr>
          <a:xfrm>
            <a:off x="530352" y="6455664"/>
            <a:ext cx="11109960" cy="0"/>
          </a:xfrm>
          <a:prstGeom prst="line">
            <a:avLst/>
          </a:prstGeom>
          <a:noFill/>
          <a:ln w="10160">
            <a:solidFill>
              <a:srgbClr val="E1E6DA"/>
            </a:solidFill>
            <a:prstDash val="solid"/>
          </a:ln>
        </p:spPr>
      </p:sp>
      <p:sp>
        <p:nvSpPr>
          <p:cNvPr id="9" name="Text 7"/>
          <p:cNvSpPr/>
          <p:nvPr/>
        </p:nvSpPr>
        <p:spPr>
          <a:xfrm>
            <a:off x="548640" y="6556248"/>
            <a:ext cx="10287000" cy="146304"/>
          </a:xfrm>
          <a:prstGeom prst="rect">
            <a:avLst/>
          </a:prstGeom>
          <a:noFill/>
          <a:ln/>
        </p:spPr>
        <p:txBody>
          <a:bodyPr wrap="square" lIns="0" tIns="0" rIns="0" bIns="0" rtlCol="0" anchor="ctr"/>
          <a:lstStyle/>
          <a:p>
            <a:pPr indent="0" marL="0">
              <a:buNone/>
            </a:pPr>
            <a:r>
              <a:rPr lang="en-US" sz="700" dirty="0">
                <a:solidFill>
                  <a:srgbClr val="788271"/>
                </a:solidFill>
                <a:latin typeface="Arial" pitchFamily="34" charset="0"/>
                <a:ea typeface="Arial" pitchFamily="34" charset="-122"/>
                <a:cs typeface="Arial" pitchFamily="34" charset="-120"/>
              </a:rPr>
              <a:t>Synthetic research illustration • Not historical performance • Model v1.0</a:t>
            </a:r>
            <a:endParaRPr lang="en-US" sz="700" dirty="0"/>
          </a:p>
        </p:txBody>
      </p:sp>
      <p:sp>
        <p:nvSpPr>
          <p:cNvPr id="10" name="Text 8"/>
          <p:cNvSpPr/>
          <p:nvPr/>
        </p:nvSpPr>
        <p:spPr>
          <a:xfrm>
            <a:off x="11091672" y="6547104"/>
            <a:ext cx="539496" cy="164592"/>
          </a:xfrm>
          <a:prstGeom prst="rect">
            <a:avLst/>
          </a:prstGeom>
          <a:noFill/>
          <a:ln/>
        </p:spPr>
        <p:txBody>
          <a:bodyPr wrap="square" lIns="0" tIns="0" rIns="0" bIns="0" rtlCol="0" anchor="ctr"/>
          <a:lstStyle/>
          <a:p>
            <a:pPr algn="r" indent="0" marL="0">
              <a:buNone/>
            </a:pPr>
            <a:r>
              <a:rPr lang="en-US" sz="900" dirty="0">
                <a:solidFill>
                  <a:srgbClr val="788271"/>
                </a:solidFill>
                <a:latin typeface="Arial" pitchFamily="34" charset="0"/>
                <a:ea typeface="Arial" pitchFamily="34" charset="-122"/>
                <a:cs typeface="Arial" pitchFamily="34" charset="-120"/>
              </a:rPr>
              <a:t>19</a:t>
            </a:r>
            <a:endParaRPr lang="en-US" sz="900" dirty="0"/>
          </a:p>
        </p:txBody>
      </p:sp>
      <p:sp>
        <p:nvSpPr>
          <p:cNvPr id="11" name="Shape 9"/>
          <p:cNvSpPr/>
          <p:nvPr/>
        </p:nvSpPr>
        <p:spPr>
          <a:xfrm>
            <a:off x="594360" y="2331720"/>
            <a:ext cx="10972800" cy="905256"/>
          </a:xfrm>
          <a:prstGeom prst="roundRect">
            <a:avLst>
              <a:gd name="adj" fmla="val 8081"/>
            </a:avLst>
          </a:prstGeom>
          <a:solidFill>
            <a:srgbClr val="171B20"/>
          </a:solidFill>
          <a:ln w="7620">
            <a:solidFill>
              <a:srgbClr val="171B20"/>
            </a:solidFill>
            <a:prstDash val="solid"/>
          </a:ln>
        </p:spPr>
      </p:sp>
      <p:sp>
        <p:nvSpPr>
          <p:cNvPr id="12" name="Text 10"/>
          <p:cNvSpPr/>
          <p:nvPr/>
        </p:nvSpPr>
        <p:spPr>
          <a:xfrm>
            <a:off x="804672" y="2532888"/>
            <a:ext cx="10552176" cy="566928"/>
          </a:xfrm>
          <a:prstGeom prst="rect">
            <a:avLst/>
          </a:prstGeom>
          <a:noFill/>
          <a:ln/>
        </p:spPr>
        <p:txBody>
          <a:bodyPr wrap="square" lIns="0" tIns="0" rIns="0" bIns="0" rtlCol="0" anchor="ctr"/>
          <a:lstStyle/>
          <a:p>
            <a:pPr indent="0" marL="0">
              <a:buNone/>
            </a:pPr>
            <a:r>
              <a:rPr lang="en-US" sz="2600" b="1" dirty="0">
                <a:solidFill>
                  <a:srgbClr val="FFFFFF"/>
                </a:solidFill>
                <a:latin typeface="Arial" pitchFamily="34" charset="0"/>
                <a:ea typeface="Arial" pitchFamily="34" charset="-122"/>
                <a:cs typeface="Arial" pitchFamily="34" charset="-120"/>
              </a:rPr>
              <a:t>Continuous path + exact zero close → NBC = 0</a:t>
            </a:r>
            <a:endParaRPr lang="en-US" sz="2600" dirty="0"/>
          </a:p>
        </p:txBody>
      </p:sp>
      <p:sp>
        <p:nvSpPr>
          <p:cNvPr id="13" name="Text 11"/>
          <p:cNvSpPr/>
          <p:nvPr/>
        </p:nvSpPr>
        <p:spPr>
          <a:xfrm>
            <a:off x="822960" y="3758184"/>
            <a:ext cx="10607040" cy="1371600"/>
          </a:xfrm>
          <a:prstGeom prst="rect">
            <a:avLst/>
          </a:prstGeom>
          <a:noFill/>
          <a:ln/>
        </p:spPr>
        <p:txBody>
          <a:bodyPr wrap="square" lIns="0" tIns="0" rIns="0" bIns="0" rtlCol="0" anchor="ctr"/>
          <a:lstStyle/>
          <a:p>
            <a:pPr indent="0" marL="0">
              <a:buNone/>
            </a:pPr>
            <a:r>
              <a:rPr lang="en-US" sz="2300" dirty="0">
                <a:solidFill>
                  <a:srgbClr val="788271"/>
                </a:solidFill>
                <a:latin typeface="Arial" pitchFamily="34" charset="0"/>
                <a:ea typeface="Arial" pitchFamily="34" charset="-122"/>
                <a:cs typeface="Arial" pitchFamily="34" charset="-120"/>
              </a:rPr>
              <a:t>A positive deficit needs an adverse overshoot in liquidation value:</a:t>
            </a:r>
            <a:endParaRPr lang="en-US" sz="2300" dirty="0"/>
          </a:p>
          <a:p>
            <a:pPr indent="0" marL="0">
              <a:buNone/>
            </a:pPr>
            <a:r>
              <a:rPr lang="en-US" sz="2300" dirty="0">
                <a:solidFill>
                  <a:srgbClr val="788271"/>
                </a:solidFill>
                <a:latin typeface="Arial" pitchFamily="34" charset="0"/>
                <a:ea typeface="Arial" pitchFamily="34" charset="-122"/>
                <a:cs typeface="Arial" pitchFamily="34" charset="-120"/>
              </a:rPr>
              <a:t>a price gap, unavailable intermediate execution, delayed checks,</a:t>
            </a:r>
            <a:endParaRPr lang="en-US" sz="2300" dirty="0"/>
          </a:p>
          <a:p>
            <a:pPr indent="0" marL="0">
              <a:buNone/>
            </a:pPr>
            <a:r>
              <a:rPr lang="en-US" sz="2300" dirty="0">
                <a:solidFill>
                  <a:srgbClr val="788271"/>
                </a:solidFill>
                <a:latin typeface="Arial" pitchFamily="34" charset="0"/>
                <a:ea typeface="Arial" pitchFamily="34" charset="-122"/>
                <a:cs typeface="Arial" pitchFamily="34" charset="-120"/>
              </a:rPr>
              <a:t>slippage or explicit closing costs.</a:t>
            </a:r>
            <a:endParaRPr lang="en-US" sz="2300" dirty="0"/>
          </a:p>
        </p:txBody>
      </p:sp>
      <p:sp>
        <p:nvSpPr>
          <p:cNvPr id="14" name="Shape 12"/>
          <p:cNvSpPr/>
          <p:nvPr/>
        </p:nvSpPr>
        <p:spPr>
          <a:xfrm>
            <a:off x="566928" y="5742432"/>
            <a:ext cx="11018520" cy="457200"/>
          </a:xfrm>
          <a:prstGeom prst="roundRect">
            <a:avLst>
              <a:gd name="adj" fmla="val 10000"/>
            </a:avLst>
          </a:prstGeom>
          <a:solidFill>
            <a:srgbClr val="FFDF00"/>
          </a:solidFill>
          <a:ln w="7620">
            <a:solidFill>
              <a:srgbClr val="FFDF00"/>
            </a:solidFill>
            <a:prstDash val="solid"/>
          </a:ln>
        </p:spPr>
      </p:sp>
      <p:sp>
        <p:nvSpPr>
          <p:cNvPr id="15" name="Text 13"/>
          <p:cNvSpPr/>
          <p:nvPr/>
        </p:nvSpPr>
        <p:spPr>
          <a:xfrm>
            <a:off x="758952" y="5852160"/>
            <a:ext cx="10634472" cy="265176"/>
          </a:xfrm>
          <a:prstGeom prst="rect">
            <a:avLst/>
          </a:prstGeom>
          <a:noFill/>
          <a:ln/>
        </p:spPr>
        <p:txBody>
          <a:bodyPr wrap="square" lIns="0" tIns="0" rIns="0" bIns="0" rtlCol="0" anchor="ctr"/>
          <a:lstStyle/>
          <a:p>
            <a:pPr indent="0" marL="0">
              <a:buNone/>
            </a:pPr>
            <a:r>
              <a:rPr lang="en-US" sz="1300" b="1" dirty="0">
                <a:solidFill>
                  <a:srgbClr val="171B20"/>
                </a:solidFill>
                <a:latin typeface="Arial" pitchFamily="34" charset="0"/>
                <a:ea typeface="Arial" pitchFamily="34" charset="-122"/>
                <a:cs typeface="Arial" pitchFamily="34" charset="-120"/>
              </a:rPr>
              <a:t>The fundamental discontinuity can be in price or in the ability to execute.</a:t>
            </a:r>
            <a:endParaRPr lang="en-US" sz="13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5F6F2"/>
        </a:solidFill>
      </p:bgPr>
    </p:bg>
    <p:spTree>
      <p:nvGrpSpPr>
        <p:cNvPr id="1" name=""/>
        <p:cNvGrpSpPr/>
        <p:nvPr/>
      </p:nvGrpSpPr>
      <p:grpSpPr>
        <a:xfrm>
          <a:off x="0" y="0"/>
          <a:ext cx="0" cy="0"/>
          <a:chOff x="0" y="0"/>
          <a:chExt cx="0" cy="0"/>
        </a:xfrm>
      </p:grpSpPr>
      <p:sp>
        <p:nvSpPr>
          <p:cNvPr id="2" name="Shape 0"/>
          <p:cNvSpPr/>
          <p:nvPr/>
        </p:nvSpPr>
        <p:spPr>
          <a:xfrm>
            <a:off x="457200" y="246888"/>
            <a:ext cx="292608" cy="292608"/>
          </a:xfrm>
          <a:prstGeom prst="roundRect">
            <a:avLst>
              <a:gd name="adj" fmla="val 25000"/>
            </a:avLst>
          </a:prstGeom>
          <a:solidFill>
            <a:srgbClr val="FFDF00"/>
          </a:solidFill>
          <a:ln w="7620">
            <a:solidFill>
              <a:srgbClr val="FFDF00"/>
            </a:solidFill>
            <a:prstDash val="solid"/>
          </a:ln>
        </p:spPr>
      </p:sp>
      <p:sp>
        <p:nvSpPr>
          <p:cNvPr id="3" name="Text 1"/>
          <p:cNvSpPr/>
          <p:nvPr/>
        </p:nvSpPr>
        <p:spPr>
          <a:xfrm>
            <a:off x="532181" y="285293"/>
            <a:ext cx="164592" cy="182880"/>
          </a:xfrm>
          <a:prstGeom prst="rect">
            <a:avLst/>
          </a:prstGeom>
          <a:noFill/>
          <a:ln/>
        </p:spPr>
        <p:txBody>
          <a:bodyPr wrap="square" lIns="0" tIns="0" rIns="0" bIns="0" rtlCol="0" anchor="ctr"/>
          <a:lstStyle/>
          <a:p>
            <a:pPr indent="0" marL="0">
              <a:buNone/>
            </a:pPr>
            <a:r>
              <a:rPr lang="en-US" sz="1200" b="1" dirty="0">
                <a:solidFill>
                  <a:srgbClr val="171B20"/>
                </a:solidFill>
                <a:latin typeface="Arial" pitchFamily="34" charset="0"/>
                <a:ea typeface="Arial" pitchFamily="34" charset="-122"/>
                <a:cs typeface="Arial" pitchFamily="34" charset="-120"/>
              </a:rPr>
              <a:t>N</a:t>
            </a:r>
            <a:endParaRPr lang="en-US" sz="1200" dirty="0"/>
          </a:p>
        </p:txBody>
      </p:sp>
      <p:sp>
        <p:nvSpPr>
          <p:cNvPr id="4" name="Text 2"/>
          <p:cNvSpPr/>
          <p:nvPr/>
        </p:nvSpPr>
        <p:spPr>
          <a:xfrm>
            <a:off x="877824" y="283464"/>
            <a:ext cx="3657600" cy="182880"/>
          </a:xfrm>
          <a:prstGeom prst="rect">
            <a:avLst/>
          </a:prstGeom>
          <a:noFill/>
          <a:ln/>
        </p:spPr>
        <p:txBody>
          <a:bodyPr wrap="square" lIns="0" tIns="0" rIns="0" bIns="0" rtlCol="0" anchor="ctr"/>
          <a:lstStyle/>
          <a:p>
            <a:pPr indent="0" marL="0">
              <a:buNone/>
            </a:pPr>
            <a:r>
              <a:rPr lang="en-US" sz="1000" b="1" spc="80" kern="0" dirty="0">
                <a:solidFill>
                  <a:srgbClr val="171B20"/>
                </a:solidFill>
                <a:latin typeface="Arial" pitchFamily="34" charset="0"/>
                <a:ea typeface="Arial" pitchFamily="34" charset="-122"/>
                <a:cs typeface="Arial" pitchFamily="34" charset="-120"/>
              </a:rPr>
              <a:t>NBC / GEOMETRY LAB</a:t>
            </a:r>
            <a:endParaRPr lang="en-US" sz="1000" dirty="0"/>
          </a:p>
        </p:txBody>
      </p:sp>
      <p:sp>
        <p:nvSpPr>
          <p:cNvPr id="5" name="Text 3"/>
          <p:cNvSpPr/>
          <p:nvPr/>
        </p:nvSpPr>
        <p:spPr>
          <a:xfrm>
            <a:off x="7498080" y="283464"/>
            <a:ext cx="4160520" cy="182880"/>
          </a:xfrm>
          <a:prstGeom prst="rect">
            <a:avLst/>
          </a:prstGeom>
          <a:noFill/>
          <a:ln/>
        </p:spPr>
        <p:txBody>
          <a:bodyPr wrap="square" lIns="0" tIns="0" rIns="0" bIns="0" rtlCol="0" anchor="ctr"/>
          <a:lstStyle/>
          <a:p>
            <a:pPr algn="r" indent="0" marL="0">
              <a:buNone/>
            </a:pPr>
            <a:r>
              <a:rPr lang="en-US" sz="900" spc="70" kern="0" dirty="0">
                <a:solidFill>
                  <a:srgbClr val="788271"/>
                </a:solidFill>
                <a:latin typeface="Arial" pitchFamily="34" charset="0"/>
                <a:ea typeface="Arial" pitchFamily="34" charset="-122"/>
                <a:cs typeface="Arial" pitchFamily="34" charset="-120"/>
              </a:rPr>
              <a:t>03 / PROBABILITY</a:t>
            </a:r>
            <a:endParaRPr lang="en-US" sz="900" dirty="0"/>
          </a:p>
        </p:txBody>
      </p:sp>
      <p:sp>
        <p:nvSpPr>
          <p:cNvPr id="6" name="Text 4"/>
          <p:cNvSpPr/>
          <p:nvPr/>
        </p:nvSpPr>
        <p:spPr>
          <a:xfrm>
            <a:off x="530352" y="859536"/>
            <a:ext cx="11064240" cy="786384"/>
          </a:xfrm>
          <a:prstGeom prst="rect">
            <a:avLst/>
          </a:prstGeom>
          <a:noFill/>
          <a:ln/>
        </p:spPr>
        <p:txBody>
          <a:bodyPr wrap="square" lIns="0" tIns="0" rIns="0" bIns="0" rtlCol="0" anchor="ctr"/>
          <a:lstStyle/>
          <a:p>
            <a:pPr indent="0" marL="0">
              <a:buNone/>
            </a:pPr>
            <a:r>
              <a:rPr lang="en-US" sz="3100" b="1" dirty="0">
                <a:solidFill>
                  <a:srgbClr val="171B20"/>
                </a:solidFill>
                <a:latin typeface="Arial" pitchFamily="34" charset="0"/>
                <a:ea typeface="Arial" pitchFamily="34" charset="-122"/>
                <a:cs typeface="Arial" pitchFamily="34" charset="-120"/>
              </a:rPr>
              <a:t>Expected NBC is frequency times deficit depth.</a:t>
            </a:r>
            <a:endParaRPr lang="en-US" sz="3100" dirty="0"/>
          </a:p>
        </p:txBody>
      </p:sp>
      <p:sp>
        <p:nvSpPr>
          <p:cNvPr id="7" name="Text 5"/>
          <p:cNvSpPr/>
          <p:nvPr/>
        </p:nvSpPr>
        <p:spPr>
          <a:xfrm>
            <a:off x="548640" y="1655064"/>
            <a:ext cx="10972800" cy="384048"/>
          </a:xfrm>
          <a:prstGeom prst="rect">
            <a:avLst/>
          </a:prstGeom>
          <a:noFill/>
          <a:ln/>
        </p:spPr>
        <p:txBody>
          <a:bodyPr wrap="square" lIns="0" tIns="0" rIns="0" bIns="0" rtlCol="0" anchor="ctr"/>
          <a:lstStyle/>
          <a:p>
            <a:pPr indent="0" marL="0">
              <a:buNone/>
            </a:pPr>
            <a:r>
              <a:rPr lang="en-US" sz="1300" dirty="0">
                <a:solidFill>
                  <a:srgbClr val="788271"/>
                </a:solidFill>
                <a:latin typeface="Arial" pitchFamily="34" charset="0"/>
                <a:ea typeface="Arial" pitchFamily="34" charset="-122"/>
                <a:cs typeface="Arial" pitchFamily="34" charset="-120"/>
              </a:rPr>
              <a:t>Use a distribution of executable outcomes, not the visual size of the shaded region.</a:t>
            </a:r>
            <a:endParaRPr lang="en-US" sz="1300" dirty="0"/>
          </a:p>
        </p:txBody>
      </p:sp>
      <p:sp>
        <p:nvSpPr>
          <p:cNvPr id="8" name="Shape 6"/>
          <p:cNvSpPr/>
          <p:nvPr/>
        </p:nvSpPr>
        <p:spPr>
          <a:xfrm>
            <a:off x="530352" y="6455664"/>
            <a:ext cx="11109960" cy="0"/>
          </a:xfrm>
          <a:prstGeom prst="line">
            <a:avLst/>
          </a:prstGeom>
          <a:noFill/>
          <a:ln w="10160">
            <a:solidFill>
              <a:srgbClr val="E1E6DA"/>
            </a:solidFill>
            <a:prstDash val="solid"/>
          </a:ln>
        </p:spPr>
      </p:sp>
      <p:sp>
        <p:nvSpPr>
          <p:cNvPr id="9" name="Text 7"/>
          <p:cNvSpPr/>
          <p:nvPr/>
        </p:nvSpPr>
        <p:spPr>
          <a:xfrm>
            <a:off x="548640" y="6556248"/>
            <a:ext cx="10287000" cy="146304"/>
          </a:xfrm>
          <a:prstGeom prst="rect">
            <a:avLst/>
          </a:prstGeom>
          <a:noFill/>
          <a:ln/>
        </p:spPr>
        <p:txBody>
          <a:bodyPr wrap="square" lIns="0" tIns="0" rIns="0" bIns="0" rtlCol="0" anchor="ctr"/>
          <a:lstStyle/>
          <a:p>
            <a:pPr indent="0" marL="0">
              <a:buNone/>
            </a:pPr>
            <a:r>
              <a:rPr lang="en-US" sz="700" dirty="0">
                <a:solidFill>
                  <a:srgbClr val="788271"/>
                </a:solidFill>
                <a:latin typeface="Arial" pitchFamily="34" charset="0"/>
                <a:ea typeface="Arial" pitchFamily="34" charset="-122"/>
                <a:cs typeface="Arial" pitchFamily="34" charset="-120"/>
              </a:rPr>
              <a:t>Synthetic research illustration • Not historical performance • Model v1.0</a:t>
            </a:r>
            <a:endParaRPr lang="en-US" sz="700" dirty="0"/>
          </a:p>
        </p:txBody>
      </p:sp>
      <p:sp>
        <p:nvSpPr>
          <p:cNvPr id="10" name="Text 8"/>
          <p:cNvSpPr/>
          <p:nvPr/>
        </p:nvSpPr>
        <p:spPr>
          <a:xfrm>
            <a:off x="11091672" y="6547104"/>
            <a:ext cx="539496" cy="164592"/>
          </a:xfrm>
          <a:prstGeom prst="rect">
            <a:avLst/>
          </a:prstGeom>
          <a:noFill/>
          <a:ln/>
        </p:spPr>
        <p:txBody>
          <a:bodyPr wrap="square" lIns="0" tIns="0" rIns="0" bIns="0" rtlCol="0" anchor="ctr"/>
          <a:lstStyle/>
          <a:p>
            <a:pPr algn="r" indent="0" marL="0">
              <a:buNone/>
            </a:pPr>
            <a:r>
              <a:rPr lang="en-US" sz="900" dirty="0">
                <a:solidFill>
                  <a:srgbClr val="788271"/>
                </a:solidFill>
                <a:latin typeface="Arial" pitchFamily="34" charset="0"/>
                <a:ea typeface="Arial" pitchFamily="34" charset="-122"/>
                <a:cs typeface="Arial" pitchFamily="34" charset="-120"/>
              </a:rPr>
              <a:t>20</a:t>
            </a:r>
            <a:endParaRPr lang="en-US" sz="900" dirty="0"/>
          </a:p>
        </p:txBody>
      </p:sp>
      <p:sp>
        <p:nvSpPr>
          <p:cNvPr id="11" name="Shape 9"/>
          <p:cNvSpPr/>
          <p:nvPr/>
        </p:nvSpPr>
        <p:spPr>
          <a:xfrm>
            <a:off x="603504" y="2322576"/>
            <a:ext cx="10972800" cy="886968"/>
          </a:xfrm>
          <a:prstGeom prst="roundRect">
            <a:avLst>
              <a:gd name="adj" fmla="val 8247"/>
            </a:avLst>
          </a:prstGeom>
          <a:solidFill>
            <a:srgbClr val="171B20"/>
          </a:solidFill>
          <a:ln w="7620">
            <a:solidFill>
              <a:srgbClr val="171B20"/>
            </a:solidFill>
            <a:prstDash val="solid"/>
          </a:ln>
        </p:spPr>
      </p:sp>
      <p:sp>
        <p:nvSpPr>
          <p:cNvPr id="12" name="Text 10"/>
          <p:cNvSpPr/>
          <p:nvPr/>
        </p:nvSpPr>
        <p:spPr>
          <a:xfrm>
            <a:off x="813816" y="2523744"/>
            <a:ext cx="10552176" cy="548640"/>
          </a:xfrm>
          <a:prstGeom prst="rect">
            <a:avLst/>
          </a:prstGeom>
          <a:noFill/>
          <a:ln/>
        </p:spPr>
        <p:txBody>
          <a:bodyPr wrap="square" lIns="0" tIns="0" rIns="0" bIns="0" rtlCol="0" anchor="ctr"/>
          <a:lstStyle/>
          <a:p>
            <a:pPr indent="0" marL="0">
              <a:buNone/>
            </a:pPr>
            <a:r>
              <a:rPr lang="en-US" sz="2800" b="1" dirty="0">
                <a:solidFill>
                  <a:srgbClr val="FFFFFF"/>
                </a:solidFill>
                <a:latin typeface="Arial" pitchFamily="34" charset="0"/>
                <a:ea typeface="Arial" pitchFamily="34" charset="-122"/>
                <a:cs typeface="Arial" pitchFamily="34" charset="-120"/>
              </a:rPr>
              <a:t>𝔼[NBC] = P(E &lt; 0) × 𝔼[−E | E &lt; 0]</a:t>
            </a:r>
            <a:endParaRPr lang="en-US" sz="2800" dirty="0"/>
          </a:p>
        </p:txBody>
      </p:sp>
      <p:sp>
        <p:nvSpPr>
          <p:cNvPr id="13" name="Text 11"/>
          <p:cNvSpPr/>
          <p:nvPr/>
        </p:nvSpPr>
        <p:spPr>
          <a:xfrm>
            <a:off x="886968" y="3730752"/>
            <a:ext cx="2926080" cy="475488"/>
          </a:xfrm>
          <a:prstGeom prst="rect">
            <a:avLst/>
          </a:prstGeom>
          <a:noFill/>
          <a:ln/>
        </p:spPr>
        <p:txBody>
          <a:bodyPr wrap="square" lIns="0" tIns="0" rIns="0" bIns="0" rtlCol="0" anchor="ctr"/>
          <a:lstStyle/>
          <a:p>
            <a:pPr indent="0" marL="0">
              <a:buNone/>
            </a:pPr>
            <a:r>
              <a:rPr lang="en-US" sz="3100" b="1" dirty="0">
                <a:solidFill>
                  <a:srgbClr val="CC6271"/>
                </a:solidFill>
                <a:latin typeface="Arial" pitchFamily="34" charset="0"/>
                <a:ea typeface="Arial" pitchFamily="34" charset="-122"/>
                <a:cs typeface="Arial" pitchFamily="34" charset="-120"/>
              </a:rPr>
              <a:t>3.75%</a:t>
            </a:r>
            <a:endParaRPr lang="en-US" sz="3100" dirty="0"/>
          </a:p>
        </p:txBody>
      </p:sp>
      <p:sp>
        <p:nvSpPr>
          <p:cNvPr id="14" name="Text 12"/>
          <p:cNvSpPr/>
          <p:nvPr/>
        </p:nvSpPr>
        <p:spPr>
          <a:xfrm>
            <a:off x="886968" y="4306824"/>
            <a:ext cx="2926080" cy="493776"/>
          </a:xfrm>
          <a:prstGeom prst="rect">
            <a:avLst/>
          </a:prstGeom>
          <a:noFill/>
          <a:ln/>
        </p:spPr>
        <p:txBody>
          <a:bodyPr wrap="square" lIns="0" tIns="0" rIns="0" bIns="0" rtlCol="0" anchor="ctr"/>
          <a:lstStyle/>
          <a:p>
            <a:pPr indent="0" marL="0">
              <a:buNone/>
            </a:pPr>
            <a:r>
              <a:rPr lang="en-US" sz="1200" dirty="0">
                <a:solidFill>
                  <a:srgbClr val="788271"/>
                </a:solidFill>
                <a:latin typeface="Arial" pitchFamily="34" charset="0"/>
                <a:ea typeface="Arial" pitchFamily="34" charset="-122"/>
                <a:cs typeface="Arial" pitchFamily="34" charset="-120"/>
              </a:rPr>
              <a:t>Probability of a positive deficit</a:t>
            </a:r>
            <a:endParaRPr lang="en-US" sz="1200" dirty="0"/>
          </a:p>
        </p:txBody>
      </p:sp>
      <p:sp>
        <p:nvSpPr>
          <p:cNvPr id="15" name="Text 13"/>
          <p:cNvSpPr/>
          <p:nvPr/>
        </p:nvSpPr>
        <p:spPr>
          <a:xfrm>
            <a:off x="4636008" y="3730752"/>
            <a:ext cx="2926080" cy="475488"/>
          </a:xfrm>
          <a:prstGeom prst="rect">
            <a:avLst/>
          </a:prstGeom>
          <a:noFill/>
          <a:ln/>
        </p:spPr>
        <p:txBody>
          <a:bodyPr wrap="square" lIns="0" tIns="0" rIns="0" bIns="0" rtlCol="0" anchor="ctr"/>
          <a:lstStyle/>
          <a:p>
            <a:pPr indent="0" marL="0">
              <a:buNone/>
            </a:pPr>
            <a:r>
              <a:rPr lang="en-US" sz="3100" b="1" dirty="0">
                <a:solidFill>
                  <a:srgbClr val="171B20"/>
                </a:solidFill>
                <a:latin typeface="Arial" pitchFamily="34" charset="0"/>
                <a:ea typeface="Arial" pitchFamily="34" charset="-122"/>
                <a:cs typeface="Arial" pitchFamily="34" charset="-120"/>
              </a:rPr>
              <a:t>$5,453</a:t>
            </a:r>
            <a:endParaRPr lang="en-US" sz="3100" dirty="0"/>
          </a:p>
        </p:txBody>
      </p:sp>
      <p:sp>
        <p:nvSpPr>
          <p:cNvPr id="16" name="Text 14"/>
          <p:cNvSpPr/>
          <p:nvPr/>
        </p:nvSpPr>
        <p:spPr>
          <a:xfrm>
            <a:off x="4636008" y="4306824"/>
            <a:ext cx="2926080" cy="493776"/>
          </a:xfrm>
          <a:prstGeom prst="rect">
            <a:avLst/>
          </a:prstGeom>
          <a:noFill/>
          <a:ln/>
        </p:spPr>
        <p:txBody>
          <a:bodyPr wrap="square" lIns="0" tIns="0" rIns="0" bIns="0" rtlCol="0" anchor="ctr"/>
          <a:lstStyle/>
          <a:p>
            <a:pPr indent="0" marL="0">
              <a:buNone/>
            </a:pPr>
            <a:r>
              <a:rPr lang="en-US" sz="1200" dirty="0">
                <a:solidFill>
                  <a:srgbClr val="788271"/>
                </a:solidFill>
                <a:latin typeface="Arial" pitchFamily="34" charset="0"/>
                <a:ea typeface="Arial" pitchFamily="34" charset="-122"/>
                <a:cs typeface="Arial" pitchFamily="34" charset="-120"/>
              </a:rPr>
              <a:t>Conditional mean deficit</a:t>
            </a:r>
            <a:endParaRPr lang="en-US" sz="1200" dirty="0"/>
          </a:p>
        </p:txBody>
      </p:sp>
      <p:sp>
        <p:nvSpPr>
          <p:cNvPr id="17" name="Text 15"/>
          <p:cNvSpPr/>
          <p:nvPr/>
        </p:nvSpPr>
        <p:spPr>
          <a:xfrm>
            <a:off x="8330184" y="3730752"/>
            <a:ext cx="2926080" cy="475488"/>
          </a:xfrm>
          <a:prstGeom prst="rect">
            <a:avLst/>
          </a:prstGeom>
          <a:noFill/>
          <a:ln/>
        </p:spPr>
        <p:txBody>
          <a:bodyPr wrap="square" lIns="0" tIns="0" rIns="0" bIns="0" rtlCol="0" anchor="ctr"/>
          <a:lstStyle/>
          <a:p>
            <a:pPr indent="0" marL="0">
              <a:buNone/>
            </a:pPr>
            <a:r>
              <a:rPr lang="en-US" sz="3100" b="1" dirty="0">
                <a:solidFill>
                  <a:srgbClr val="171B20"/>
                </a:solidFill>
                <a:latin typeface="Arial" pitchFamily="34" charset="0"/>
                <a:ea typeface="Arial" pitchFamily="34" charset="-122"/>
                <a:cs typeface="Arial" pitchFamily="34" charset="-120"/>
              </a:rPr>
              <a:t>$204</a:t>
            </a:r>
            <a:endParaRPr lang="en-US" sz="3100" dirty="0"/>
          </a:p>
        </p:txBody>
      </p:sp>
      <p:sp>
        <p:nvSpPr>
          <p:cNvPr id="18" name="Text 16"/>
          <p:cNvSpPr/>
          <p:nvPr/>
        </p:nvSpPr>
        <p:spPr>
          <a:xfrm>
            <a:off x="8330184" y="4306824"/>
            <a:ext cx="2926080" cy="493776"/>
          </a:xfrm>
          <a:prstGeom prst="rect">
            <a:avLst/>
          </a:prstGeom>
          <a:noFill/>
          <a:ln/>
        </p:spPr>
        <p:txBody>
          <a:bodyPr wrap="square" lIns="0" tIns="0" rIns="0" bIns="0" rtlCol="0" anchor="ctr"/>
          <a:lstStyle/>
          <a:p>
            <a:pPr indent="0" marL="0">
              <a:buNone/>
            </a:pPr>
            <a:r>
              <a:rPr lang="en-US" sz="1200" dirty="0">
                <a:solidFill>
                  <a:srgbClr val="788271"/>
                </a:solidFill>
                <a:latin typeface="Arial" pitchFamily="34" charset="0"/>
                <a:ea typeface="Arial" pitchFamily="34" charset="-122"/>
                <a:cs typeface="Arial" pitchFamily="34" charset="-120"/>
              </a:rPr>
              <a:t>Expected modeled NBC</a:t>
            </a:r>
            <a:endParaRPr lang="en-US" sz="1200" dirty="0"/>
          </a:p>
        </p:txBody>
      </p:sp>
      <p:sp>
        <p:nvSpPr>
          <p:cNvPr id="19" name="Shape 17"/>
          <p:cNvSpPr/>
          <p:nvPr/>
        </p:nvSpPr>
        <p:spPr>
          <a:xfrm>
            <a:off x="566928" y="5742432"/>
            <a:ext cx="11018520" cy="457200"/>
          </a:xfrm>
          <a:prstGeom prst="roundRect">
            <a:avLst>
              <a:gd name="adj" fmla="val 10000"/>
            </a:avLst>
          </a:prstGeom>
          <a:solidFill>
            <a:srgbClr val="FFDF00"/>
          </a:solidFill>
          <a:ln w="7620">
            <a:solidFill>
              <a:srgbClr val="FFDF00"/>
            </a:solidFill>
            <a:prstDash val="solid"/>
          </a:ln>
        </p:spPr>
      </p:sp>
      <p:sp>
        <p:nvSpPr>
          <p:cNvPr id="20" name="Text 18"/>
          <p:cNvSpPr/>
          <p:nvPr/>
        </p:nvSpPr>
        <p:spPr>
          <a:xfrm>
            <a:off x="758952" y="5852160"/>
            <a:ext cx="10634472" cy="265176"/>
          </a:xfrm>
          <a:prstGeom prst="rect">
            <a:avLst/>
          </a:prstGeom>
          <a:noFill/>
          <a:ln/>
        </p:spPr>
        <p:txBody>
          <a:bodyPr wrap="square" lIns="0" tIns="0" rIns="0" bIns="0" rtlCol="0" anchor="ctr"/>
          <a:lstStyle/>
          <a:p>
            <a:pPr indent="0" marL="0">
              <a:buNone/>
            </a:pPr>
            <a:r>
              <a:rPr lang="en-US" sz="1300" b="1" dirty="0">
                <a:solidFill>
                  <a:srgbClr val="171B20"/>
                </a:solidFill>
                <a:latin typeface="Arial" pitchFamily="34" charset="0"/>
                <a:ea typeface="Arial" pitchFamily="34" charset="-122"/>
                <a:cs typeface="Arial" pitchFamily="34" charset="-120"/>
              </a:rPr>
              <a:t>Illustration: 2,000 fixed-seed synthetic draws. Uncalibrated. Not a forecast.</a:t>
            </a:r>
            <a:endParaRPr lang="en-US" sz="13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5F6F2"/>
        </a:solidFill>
      </p:bgPr>
    </p:bg>
    <p:spTree>
      <p:nvGrpSpPr>
        <p:cNvPr id="1" name=""/>
        <p:cNvGrpSpPr/>
        <p:nvPr/>
      </p:nvGrpSpPr>
      <p:grpSpPr>
        <a:xfrm>
          <a:off x="0" y="0"/>
          <a:ext cx="0" cy="0"/>
          <a:chOff x="0" y="0"/>
          <a:chExt cx="0" cy="0"/>
        </a:xfrm>
      </p:grpSpPr>
      <p:sp>
        <p:nvSpPr>
          <p:cNvPr id="2" name="Shape 0"/>
          <p:cNvSpPr/>
          <p:nvPr/>
        </p:nvSpPr>
        <p:spPr>
          <a:xfrm>
            <a:off x="457200" y="246888"/>
            <a:ext cx="292608" cy="292608"/>
          </a:xfrm>
          <a:prstGeom prst="roundRect">
            <a:avLst>
              <a:gd name="adj" fmla="val 25000"/>
            </a:avLst>
          </a:prstGeom>
          <a:solidFill>
            <a:srgbClr val="FFDF00"/>
          </a:solidFill>
          <a:ln w="7620">
            <a:solidFill>
              <a:srgbClr val="FFDF00"/>
            </a:solidFill>
            <a:prstDash val="solid"/>
          </a:ln>
        </p:spPr>
      </p:sp>
      <p:sp>
        <p:nvSpPr>
          <p:cNvPr id="3" name="Text 1"/>
          <p:cNvSpPr/>
          <p:nvPr/>
        </p:nvSpPr>
        <p:spPr>
          <a:xfrm>
            <a:off x="532181" y="285293"/>
            <a:ext cx="164592" cy="182880"/>
          </a:xfrm>
          <a:prstGeom prst="rect">
            <a:avLst/>
          </a:prstGeom>
          <a:noFill/>
          <a:ln/>
        </p:spPr>
        <p:txBody>
          <a:bodyPr wrap="square" lIns="0" tIns="0" rIns="0" bIns="0" rtlCol="0" anchor="ctr"/>
          <a:lstStyle/>
          <a:p>
            <a:pPr indent="0" marL="0">
              <a:buNone/>
            </a:pPr>
            <a:r>
              <a:rPr lang="en-US" sz="1200" b="1" dirty="0">
                <a:solidFill>
                  <a:srgbClr val="171B20"/>
                </a:solidFill>
                <a:latin typeface="Arial" pitchFamily="34" charset="0"/>
                <a:ea typeface="Arial" pitchFamily="34" charset="-122"/>
                <a:cs typeface="Arial" pitchFamily="34" charset="-120"/>
              </a:rPr>
              <a:t>N</a:t>
            </a:r>
            <a:endParaRPr lang="en-US" sz="1200" dirty="0"/>
          </a:p>
        </p:txBody>
      </p:sp>
      <p:sp>
        <p:nvSpPr>
          <p:cNvPr id="4" name="Text 2"/>
          <p:cNvSpPr/>
          <p:nvPr/>
        </p:nvSpPr>
        <p:spPr>
          <a:xfrm>
            <a:off x="877824" y="283464"/>
            <a:ext cx="3657600" cy="182880"/>
          </a:xfrm>
          <a:prstGeom prst="rect">
            <a:avLst/>
          </a:prstGeom>
          <a:noFill/>
          <a:ln/>
        </p:spPr>
        <p:txBody>
          <a:bodyPr wrap="square" lIns="0" tIns="0" rIns="0" bIns="0" rtlCol="0" anchor="ctr"/>
          <a:lstStyle/>
          <a:p>
            <a:pPr indent="0" marL="0">
              <a:buNone/>
            </a:pPr>
            <a:r>
              <a:rPr lang="en-US" sz="1000" b="1" spc="80" kern="0" dirty="0">
                <a:solidFill>
                  <a:srgbClr val="171B20"/>
                </a:solidFill>
                <a:latin typeface="Arial" pitchFamily="34" charset="0"/>
                <a:ea typeface="Arial" pitchFamily="34" charset="-122"/>
                <a:cs typeface="Arial" pitchFamily="34" charset="-120"/>
              </a:rPr>
              <a:t>NBC / GEOMETRY LAB</a:t>
            </a:r>
            <a:endParaRPr lang="en-US" sz="1000" dirty="0"/>
          </a:p>
        </p:txBody>
      </p:sp>
      <p:sp>
        <p:nvSpPr>
          <p:cNvPr id="5" name="Text 3"/>
          <p:cNvSpPr/>
          <p:nvPr/>
        </p:nvSpPr>
        <p:spPr>
          <a:xfrm>
            <a:off x="7498080" y="283464"/>
            <a:ext cx="4160520" cy="182880"/>
          </a:xfrm>
          <a:prstGeom prst="rect">
            <a:avLst/>
          </a:prstGeom>
          <a:noFill/>
          <a:ln/>
        </p:spPr>
        <p:txBody>
          <a:bodyPr wrap="square" lIns="0" tIns="0" rIns="0" bIns="0" rtlCol="0" anchor="ctr"/>
          <a:lstStyle/>
          <a:p>
            <a:pPr algn="r" indent="0" marL="0">
              <a:buNone/>
            </a:pPr>
            <a:r>
              <a:rPr lang="en-US" sz="900" spc="70" kern="0" dirty="0">
                <a:solidFill>
                  <a:srgbClr val="788271"/>
                </a:solidFill>
                <a:latin typeface="Arial" pitchFamily="34" charset="0"/>
                <a:ea typeface="Arial" pitchFamily="34" charset="-122"/>
                <a:cs typeface="Arial" pitchFamily="34" charset="-120"/>
              </a:rPr>
              <a:t>03 / PROBABILITY</a:t>
            </a:r>
            <a:endParaRPr lang="en-US" sz="900" dirty="0"/>
          </a:p>
        </p:txBody>
      </p:sp>
      <p:sp>
        <p:nvSpPr>
          <p:cNvPr id="6" name="Text 4"/>
          <p:cNvSpPr/>
          <p:nvPr/>
        </p:nvSpPr>
        <p:spPr>
          <a:xfrm>
            <a:off x="530352" y="859536"/>
            <a:ext cx="11064240" cy="786384"/>
          </a:xfrm>
          <a:prstGeom prst="rect">
            <a:avLst/>
          </a:prstGeom>
          <a:noFill/>
          <a:ln/>
        </p:spPr>
        <p:txBody>
          <a:bodyPr wrap="square" lIns="0" tIns="0" rIns="0" bIns="0" rtlCol="0" anchor="ctr"/>
          <a:lstStyle/>
          <a:p>
            <a:pPr indent="0" marL="0">
              <a:buNone/>
            </a:pPr>
            <a:r>
              <a:rPr lang="en-US" sz="3100" b="1" dirty="0">
                <a:solidFill>
                  <a:srgbClr val="171B20"/>
                </a:solidFill>
                <a:latin typeface="Arial" pitchFamily="34" charset="0"/>
                <a:ea typeface="Arial" pitchFamily="34" charset="-122"/>
                <a:cs typeface="Arial" pitchFamily="34" charset="-120"/>
              </a:rPr>
              <a:t>The same frontier can hide different deficit sizes.</a:t>
            </a:r>
            <a:endParaRPr lang="en-US" sz="3100" dirty="0"/>
          </a:p>
        </p:txBody>
      </p:sp>
      <p:sp>
        <p:nvSpPr>
          <p:cNvPr id="7" name="Text 5"/>
          <p:cNvSpPr/>
          <p:nvPr/>
        </p:nvSpPr>
        <p:spPr>
          <a:xfrm>
            <a:off x="548640" y="1655064"/>
            <a:ext cx="10972800" cy="384048"/>
          </a:xfrm>
          <a:prstGeom prst="rect">
            <a:avLst/>
          </a:prstGeom>
          <a:noFill/>
          <a:ln/>
        </p:spPr>
        <p:txBody>
          <a:bodyPr wrap="square" lIns="0" tIns="0" rIns="0" bIns="0" rtlCol="0" anchor="ctr"/>
          <a:lstStyle/>
          <a:p>
            <a:pPr indent="0" marL="0">
              <a:buNone/>
            </a:pPr>
            <a:r>
              <a:rPr lang="en-US" sz="1300" dirty="0">
                <a:solidFill>
                  <a:srgbClr val="788271"/>
                </a:solidFill>
                <a:latin typeface="Arial" pitchFamily="34" charset="0"/>
                <a:ea typeface="Arial" pitchFamily="34" charset="-122"/>
                <a:cs typeface="Arial" pitchFamily="34" charset="-120"/>
              </a:rPr>
              <a:t>Geometry alone does not determine the cash scale of compensation.</a:t>
            </a:r>
            <a:endParaRPr lang="en-US" sz="1300" dirty="0"/>
          </a:p>
        </p:txBody>
      </p:sp>
      <p:sp>
        <p:nvSpPr>
          <p:cNvPr id="8" name="Shape 6"/>
          <p:cNvSpPr/>
          <p:nvPr/>
        </p:nvSpPr>
        <p:spPr>
          <a:xfrm>
            <a:off x="530352" y="6455664"/>
            <a:ext cx="11109960" cy="0"/>
          </a:xfrm>
          <a:prstGeom prst="line">
            <a:avLst/>
          </a:prstGeom>
          <a:noFill/>
          <a:ln w="10160">
            <a:solidFill>
              <a:srgbClr val="E1E6DA"/>
            </a:solidFill>
            <a:prstDash val="solid"/>
          </a:ln>
        </p:spPr>
      </p:sp>
      <p:sp>
        <p:nvSpPr>
          <p:cNvPr id="9" name="Text 7"/>
          <p:cNvSpPr/>
          <p:nvPr/>
        </p:nvSpPr>
        <p:spPr>
          <a:xfrm>
            <a:off x="548640" y="6556248"/>
            <a:ext cx="10287000" cy="146304"/>
          </a:xfrm>
          <a:prstGeom prst="rect">
            <a:avLst/>
          </a:prstGeom>
          <a:noFill/>
          <a:ln/>
        </p:spPr>
        <p:txBody>
          <a:bodyPr wrap="square" lIns="0" tIns="0" rIns="0" bIns="0" rtlCol="0" anchor="ctr"/>
          <a:lstStyle/>
          <a:p>
            <a:pPr indent="0" marL="0">
              <a:buNone/>
            </a:pPr>
            <a:r>
              <a:rPr lang="en-US" sz="700" dirty="0">
                <a:solidFill>
                  <a:srgbClr val="788271"/>
                </a:solidFill>
                <a:latin typeface="Arial" pitchFamily="34" charset="0"/>
                <a:ea typeface="Arial" pitchFamily="34" charset="-122"/>
                <a:cs typeface="Arial" pitchFamily="34" charset="-120"/>
              </a:rPr>
              <a:t>Synthetic research illustration • Not historical performance • Model v1.0</a:t>
            </a:r>
            <a:endParaRPr lang="en-US" sz="700" dirty="0"/>
          </a:p>
        </p:txBody>
      </p:sp>
      <p:sp>
        <p:nvSpPr>
          <p:cNvPr id="10" name="Text 8"/>
          <p:cNvSpPr/>
          <p:nvPr/>
        </p:nvSpPr>
        <p:spPr>
          <a:xfrm>
            <a:off x="11091672" y="6547104"/>
            <a:ext cx="539496" cy="164592"/>
          </a:xfrm>
          <a:prstGeom prst="rect">
            <a:avLst/>
          </a:prstGeom>
          <a:noFill/>
          <a:ln/>
        </p:spPr>
        <p:txBody>
          <a:bodyPr wrap="square" lIns="0" tIns="0" rIns="0" bIns="0" rtlCol="0" anchor="ctr"/>
          <a:lstStyle/>
          <a:p>
            <a:pPr algn="r" indent="0" marL="0">
              <a:buNone/>
            </a:pPr>
            <a:r>
              <a:rPr lang="en-US" sz="900" dirty="0">
                <a:solidFill>
                  <a:srgbClr val="788271"/>
                </a:solidFill>
                <a:latin typeface="Arial" pitchFamily="34" charset="0"/>
                <a:ea typeface="Arial" pitchFamily="34" charset="-122"/>
                <a:cs typeface="Arial" pitchFamily="34" charset="-120"/>
              </a:rPr>
              <a:t>21</a:t>
            </a:r>
            <a:endParaRPr lang="en-US" sz="900" dirty="0"/>
          </a:p>
        </p:txBody>
      </p:sp>
      <p:sp>
        <p:nvSpPr>
          <p:cNvPr id="11" name="Shape 9"/>
          <p:cNvSpPr/>
          <p:nvPr/>
        </p:nvSpPr>
        <p:spPr>
          <a:xfrm>
            <a:off x="594360" y="2313432"/>
            <a:ext cx="10972800" cy="886968"/>
          </a:xfrm>
          <a:prstGeom prst="roundRect">
            <a:avLst>
              <a:gd name="adj" fmla="val 8247"/>
            </a:avLst>
          </a:prstGeom>
          <a:solidFill>
            <a:srgbClr val="171B20"/>
          </a:solidFill>
          <a:ln w="7620">
            <a:solidFill>
              <a:srgbClr val="171B20"/>
            </a:solidFill>
            <a:prstDash val="solid"/>
          </a:ln>
        </p:spPr>
      </p:sp>
      <p:sp>
        <p:nvSpPr>
          <p:cNvPr id="12" name="Text 10"/>
          <p:cNvSpPr/>
          <p:nvPr/>
        </p:nvSpPr>
        <p:spPr>
          <a:xfrm>
            <a:off x="804672" y="2514600"/>
            <a:ext cx="10552176" cy="548640"/>
          </a:xfrm>
          <a:prstGeom prst="rect">
            <a:avLst/>
          </a:prstGeom>
          <a:noFill/>
          <a:ln/>
        </p:spPr>
        <p:txBody>
          <a:bodyPr wrap="square" lIns="0" tIns="0" rIns="0" bIns="0" rtlCol="0" anchor="ctr"/>
          <a:lstStyle/>
          <a:p>
            <a:pPr indent="0" marL="0">
              <a:buNone/>
            </a:pPr>
            <a:r>
              <a:rPr lang="en-US" sz="3000" b="1" dirty="0">
                <a:solidFill>
                  <a:srgbClr val="FFFFFF"/>
                </a:solidFill>
                <a:latin typeface="Arial" pitchFamily="34" charset="0"/>
                <a:ea typeface="Arial" pitchFamily="34" charset="-122"/>
                <a:cs typeface="Arial" pitchFamily="34" charset="-120"/>
              </a:rPr>
              <a:t>E₂(p) = k · E₁(p),  k &gt; 0</a:t>
            </a:r>
            <a:endParaRPr lang="en-US" sz="3000" dirty="0"/>
          </a:p>
        </p:txBody>
      </p:sp>
      <p:sp>
        <p:nvSpPr>
          <p:cNvPr id="13" name="Shape 11"/>
          <p:cNvSpPr/>
          <p:nvPr/>
        </p:nvSpPr>
        <p:spPr>
          <a:xfrm>
            <a:off x="594360" y="3639312"/>
            <a:ext cx="3474720" cy="1463040"/>
          </a:xfrm>
          <a:prstGeom prst="roundRect">
            <a:avLst>
              <a:gd name="adj" fmla="val 5000"/>
            </a:avLst>
          </a:prstGeom>
          <a:solidFill>
            <a:srgbClr val="FFFFFF"/>
          </a:solidFill>
          <a:ln w="7620">
            <a:solidFill>
              <a:srgbClr val="E1E6DA"/>
            </a:solidFill>
            <a:prstDash val="solid"/>
          </a:ln>
        </p:spPr>
      </p:sp>
      <p:sp>
        <p:nvSpPr>
          <p:cNvPr id="14" name="Text 12"/>
          <p:cNvSpPr/>
          <p:nvPr/>
        </p:nvSpPr>
        <p:spPr>
          <a:xfrm>
            <a:off x="822960" y="3877056"/>
            <a:ext cx="3017520" cy="201168"/>
          </a:xfrm>
          <a:prstGeom prst="rect">
            <a:avLst/>
          </a:prstGeom>
          <a:noFill/>
          <a:ln/>
        </p:spPr>
        <p:txBody>
          <a:bodyPr wrap="square" lIns="0" tIns="0" rIns="0" bIns="0" rtlCol="0" anchor="ctr"/>
          <a:lstStyle/>
          <a:p>
            <a:pPr indent="0" marL="0">
              <a:buNone/>
            </a:pPr>
            <a:r>
              <a:rPr lang="en-US" sz="1000" b="1" dirty="0">
                <a:solidFill>
                  <a:srgbClr val="788271"/>
                </a:solidFill>
                <a:latin typeface="Arial" pitchFamily="34" charset="0"/>
                <a:ea typeface="Arial" pitchFamily="34" charset="-122"/>
                <a:cs typeface="Arial" pitchFamily="34" charset="-120"/>
              </a:rPr>
              <a:t>DOMAIN</a:t>
            </a:r>
            <a:endParaRPr lang="en-US" sz="1000" dirty="0"/>
          </a:p>
        </p:txBody>
      </p:sp>
      <p:sp>
        <p:nvSpPr>
          <p:cNvPr id="15" name="Text 13"/>
          <p:cNvSpPr/>
          <p:nvPr/>
        </p:nvSpPr>
        <p:spPr>
          <a:xfrm>
            <a:off x="822960" y="4379976"/>
            <a:ext cx="3017520" cy="365760"/>
          </a:xfrm>
          <a:prstGeom prst="rect">
            <a:avLst/>
          </a:prstGeom>
          <a:noFill/>
          <a:ln/>
        </p:spPr>
        <p:txBody>
          <a:bodyPr wrap="square" lIns="0" tIns="0" rIns="0" bIns="0" rtlCol="0" anchor="ctr"/>
          <a:lstStyle/>
          <a:p>
            <a:pPr indent="0" marL="0">
              <a:buNone/>
            </a:pPr>
            <a:r>
              <a:rPr lang="en-US" sz="2400" b="1" dirty="0">
                <a:solidFill>
                  <a:srgbClr val="171B20"/>
                </a:solidFill>
                <a:latin typeface="Arial" pitchFamily="34" charset="0"/>
                <a:ea typeface="Arial" pitchFamily="34" charset="-122"/>
                <a:cs typeface="Arial" pitchFamily="34" charset="-120"/>
              </a:rPr>
              <a:t>D₂ = D₁</a:t>
            </a:r>
            <a:endParaRPr lang="en-US" sz="2400" dirty="0"/>
          </a:p>
        </p:txBody>
      </p:sp>
      <p:sp>
        <p:nvSpPr>
          <p:cNvPr id="16" name="Shape 14"/>
          <p:cNvSpPr/>
          <p:nvPr/>
        </p:nvSpPr>
        <p:spPr>
          <a:xfrm>
            <a:off x="4343400" y="3639312"/>
            <a:ext cx="3474720" cy="1463040"/>
          </a:xfrm>
          <a:prstGeom prst="roundRect">
            <a:avLst>
              <a:gd name="adj" fmla="val 5000"/>
            </a:avLst>
          </a:prstGeom>
          <a:solidFill>
            <a:srgbClr val="FFFFFF"/>
          </a:solidFill>
          <a:ln w="7620">
            <a:solidFill>
              <a:srgbClr val="E1E6DA"/>
            </a:solidFill>
            <a:prstDash val="solid"/>
          </a:ln>
        </p:spPr>
      </p:sp>
      <p:sp>
        <p:nvSpPr>
          <p:cNvPr id="17" name="Text 15"/>
          <p:cNvSpPr/>
          <p:nvPr/>
        </p:nvSpPr>
        <p:spPr>
          <a:xfrm>
            <a:off x="4572000" y="3877056"/>
            <a:ext cx="3017520" cy="201168"/>
          </a:xfrm>
          <a:prstGeom prst="rect">
            <a:avLst/>
          </a:prstGeom>
          <a:noFill/>
          <a:ln/>
        </p:spPr>
        <p:txBody>
          <a:bodyPr wrap="square" lIns="0" tIns="0" rIns="0" bIns="0" rtlCol="0" anchor="ctr"/>
          <a:lstStyle/>
          <a:p>
            <a:pPr indent="0" marL="0">
              <a:buNone/>
            </a:pPr>
            <a:r>
              <a:rPr lang="en-US" sz="1000" b="1" dirty="0">
                <a:solidFill>
                  <a:srgbClr val="788271"/>
                </a:solidFill>
                <a:latin typeface="Arial" pitchFamily="34" charset="0"/>
                <a:ea typeface="Arial" pitchFamily="34" charset="-122"/>
                <a:cs typeface="Arial" pitchFamily="34" charset="-120"/>
              </a:rPr>
              <a:t>FRONTIER</a:t>
            </a:r>
            <a:endParaRPr lang="en-US" sz="1000" dirty="0"/>
          </a:p>
        </p:txBody>
      </p:sp>
      <p:sp>
        <p:nvSpPr>
          <p:cNvPr id="18" name="Text 16"/>
          <p:cNvSpPr/>
          <p:nvPr/>
        </p:nvSpPr>
        <p:spPr>
          <a:xfrm>
            <a:off x="4572000" y="4379976"/>
            <a:ext cx="3017520" cy="365760"/>
          </a:xfrm>
          <a:prstGeom prst="rect">
            <a:avLst/>
          </a:prstGeom>
          <a:noFill/>
          <a:ln/>
        </p:spPr>
        <p:txBody>
          <a:bodyPr wrap="square" lIns="0" tIns="0" rIns="0" bIns="0" rtlCol="0" anchor="ctr"/>
          <a:lstStyle/>
          <a:p>
            <a:pPr indent="0" marL="0">
              <a:buNone/>
            </a:pPr>
            <a:r>
              <a:rPr lang="en-US" sz="2400" b="1" dirty="0">
                <a:solidFill>
                  <a:srgbClr val="171B20"/>
                </a:solidFill>
                <a:latin typeface="Arial" pitchFamily="34" charset="0"/>
                <a:ea typeface="Arial" pitchFamily="34" charset="-122"/>
                <a:cs typeface="Arial" pitchFamily="34" charset="-120"/>
              </a:rPr>
              <a:t>F₂ = F₁</a:t>
            </a:r>
            <a:endParaRPr lang="en-US" sz="2400" dirty="0"/>
          </a:p>
        </p:txBody>
      </p:sp>
      <p:sp>
        <p:nvSpPr>
          <p:cNvPr id="19" name="Shape 17"/>
          <p:cNvSpPr/>
          <p:nvPr/>
        </p:nvSpPr>
        <p:spPr>
          <a:xfrm>
            <a:off x="8092440" y="3639312"/>
            <a:ext cx="3474720" cy="1463040"/>
          </a:xfrm>
          <a:prstGeom prst="roundRect">
            <a:avLst>
              <a:gd name="adj" fmla="val 5000"/>
            </a:avLst>
          </a:prstGeom>
          <a:solidFill>
            <a:srgbClr val="FFFFFF"/>
          </a:solidFill>
          <a:ln w="7620">
            <a:solidFill>
              <a:srgbClr val="E1E6DA"/>
            </a:solidFill>
            <a:prstDash val="solid"/>
          </a:ln>
        </p:spPr>
      </p:sp>
      <p:sp>
        <p:nvSpPr>
          <p:cNvPr id="20" name="Text 18"/>
          <p:cNvSpPr/>
          <p:nvPr/>
        </p:nvSpPr>
        <p:spPr>
          <a:xfrm>
            <a:off x="8321040" y="3877056"/>
            <a:ext cx="3017520" cy="201168"/>
          </a:xfrm>
          <a:prstGeom prst="rect">
            <a:avLst/>
          </a:prstGeom>
          <a:noFill/>
          <a:ln/>
        </p:spPr>
        <p:txBody>
          <a:bodyPr wrap="square" lIns="0" tIns="0" rIns="0" bIns="0" rtlCol="0" anchor="ctr"/>
          <a:lstStyle/>
          <a:p>
            <a:pPr indent="0" marL="0">
              <a:buNone/>
            </a:pPr>
            <a:r>
              <a:rPr lang="en-US" sz="1000" b="1" dirty="0">
                <a:solidFill>
                  <a:srgbClr val="788271"/>
                </a:solidFill>
                <a:latin typeface="Arial" pitchFamily="34" charset="0"/>
                <a:ea typeface="Arial" pitchFamily="34" charset="-122"/>
                <a:cs typeface="Arial" pitchFamily="34" charset="-120"/>
              </a:rPr>
              <a:t>COMPENSATION</a:t>
            </a:r>
            <a:endParaRPr lang="en-US" sz="1000" dirty="0"/>
          </a:p>
        </p:txBody>
      </p:sp>
      <p:sp>
        <p:nvSpPr>
          <p:cNvPr id="21" name="Text 19"/>
          <p:cNvSpPr/>
          <p:nvPr/>
        </p:nvSpPr>
        <p:spPr>
          <a:xfrm>
            <a:off x="8321040" y="4379976"/>
            <a:ext cx="3017520" cy="365760"/>
          </a:xfrm>
          <a:prstGeom prst="rect">
            <a:avLst/>
          </a:prstGeom>
          <a:noFill/>
          <a:ln/>
        </p:spPr>
        <p:txBody>
          <a:bodyPr wrap="square" lIns="0" tIns="0" rIns="0" bIns="0" rtlCol="0" anchor="ctr"/>
          <a:lstStyle/>
          <a:p>
            <a:pPr indent="0" marL="0">
              <a:buNone/>
            </a:pPr>
            <a:r>
              <a:rPr lang="en-US" sz="2400" b="1" dirty="0">
                <a:solidFill>
                  <a:srgbClr val="CC6271"/>
                </a:solidFill>
                <a:latin typeface="Arial" pitchFamily="34" charset="0"/>
                <a:ea typeface="Arial" pitchFamily="34" charset="-122"/>
                <a:cs typeface="Arial" pitchFamily="34" charset="-120"/>
              </a:rPr>
              <a:t>NBC₂ = k · NBC₁</a:t>
            </a:r>
            <a:endParaRPr lang="en-US" sz="2400" dirty="0"/>
          </a:p>
        </p:txBody>
      </p:sp>
      <p:sp>
        <p:nvSpPr>
          <p:cNvPr id="22" name="Shape 20"/>
          <p:cNvSpPr/>
          <p:nvPr/>
        </p:nvSpPr>
        <p:spPr>
          <a:xfrm>
            <a:off x="566928" y="5742432"/>
            <a:ext cx="11018520" cy="457200"/>
          </a:xfrm>
          <a:prstGeom prst="roundRect">
            <a:avLst>
              <a:gd name="adj" fmla="val 10000"/>
            </a:avLst>
          </a:prstGeom>
          <a:solidFill>
            <a:srgbClr val="FFDF00"/>
          </a:solidFill>
          <a:ln w="7620">
            <a:solidFill>
              <a:srgbClr val="FFDF00"/>
            </a:solidFill>
            <a:prstDash val="solid"/>
          </a:ln>
        </p:spPr>
      </p:sp>
      <p:sp>
        <p:nvSpPr>
          <p:cNvPr id="23" name="Text 21"/>
          <p:cNvSpPr/>
          <p:nvPr/>
        </p:nvSpPr>
        <p:spPr>
          <a:xfrm>
            <a:off x="758952" y="5852160"/>
            <a:ext cx="10634472" cy="265176"/>
          </a:xfrm>
          <a:prstGeom prst="rect">
            <a:avLst/>
          </a:prstGeom>
          <a:noFill/>
          <a:ln/>
        </p:spPr>
        <p:txBody>
          <a:bodyPr wrap="square" lIns="0" tIns="0" rIns="0" bIns="0" rtlCol="0" anchor="ctr"/>
          <a:lstStyle/>
          <a:p>
            <a:pPr indent="0" marL="0">
              <a:buNone/>
            </a:pPr>
            <a:r>
              <a:rPr lang="en-US" sz="1300" b="1" dirty="0">
                <a:solidFill>
                  <a:srgbClr val="171B20"/>
                </a:solidFill>
                <a:latin typeface="Arial" pitchFamily="34" charset="0"/>
                <a:ea typeface="Arial" pitchFamily="34" charset="-122"/>
                <a:cs typeface="Arial" pitchFamily="34" charset="-120"/>
              </a:rPr>
              <a:t>Always pair frontier geometry with exposure sensitivity and total capital.</a:t>
            </a:r>
            <a:endParaRPr lang="en-US" sz="13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5F6F2"/>
        </a:solidFill>
      </p:bgPr>
    </p:bg>
    <p:spTree>
      <p:nvGrpSpPr>
        <p:cNvPr id="1" name=""/>
        <p:cNvGrpSpPr/>
        <p:nvPr/>
      </p:nvGrpSpPr>
      <p:grpSpPr>
        <a:xfrm>
          <a:off x="0" y="0"/>
          <a:ext cx="0" cy="0"/>
          <a:chOff x="0" y="0"/>
          <a:chExt cx="0" cy="0"/>
        </a:xfrm>
      </p:grpSpPr>
      <p:sp>
        <p:nvSpPr>
          <p:cNvPr id="2" name="Shape 0"/>
          <p:cNvSpPr/>
          <p:nvPr/>
        </p:nvSpPr>
        <p:spPr>
          <a:xfrm>
            <a:off x="457200" y="246888"/>
            <a:ext cx="292608" cy="292608"/>
          </a:xfrm>
          <a:prstGeom prst="roundRect">
            <a:avLst>
              <a:gd name="adj" fmla="val 25000"/>
            </a:avLst>
          </a:prstGeom>
          <a:solidFill>
            <a:srgbClr val="FFDF00"/>
          </a:solidFill>
          <a:ln w="7620">
            <a:solidFill>
              <a:srgbClr val="FFDF00"/>
            </a:solidFill>
            <a:prstDash val="solid"/>
          </a:ln>
        </p:spPr>
      </p:sp>
      <p:sp>
        <p:nvSpPr>
          <p:cNvPr id="3" name="Text 1"/>
          <p:cNvSpPr/>
          <p:nvPr/>
        </p:nvSpPr>
        <p:spPr>
          <a:xfrm>
            <a:off x="532181" y="285293"/>
            <a:ext cx="164592" cy="182880"/>
          </a:xfrm>
          <a:prstGeom prst="rect">
            <a:avLst/>
          </a:prstGeom>
          <a:noFill/>
          <a:ln/>
        </p:spPr>
        <p:txBody>
          <a:bodyPr wrap="square" lIns="0" tIns="0" rIns="0" bIns="0" rtlCol="0" anchor="ctr"/>
          <a:lstStyle/>
          <a:p>
            <a:pPr indent="0" marL="0">
              <a:buNone/>
            </a:pPr>
            <a:r>
              <a:rPr lang="en-US" sz="1200" b="1" dirty="0">
                <a:solidFill>
                  <a:srgbClr val="171B20"/>
                </a:solidFill>
                <a:latin typeface="Arial" pitchFamily="34" charset="0"/>
                <a:ea typeface="Arial" pitchFamily="34" charset="-122"/>
                <a:cs typeface="Arial" pitchFamily="34" charset="-120"/>
              </a:rPr>
              <a:t>N</a:t>
            </a:r>
            <a:endParaRPr lang="en-US" sz="1200" dirty="0"/>
          </a:p>
        </p:txBody>
      </p:sp>
      <p:sp>
        <p:nvSpPr>
          <p:cNvPr id="4" name="Text 2"/>
          <p:cNvSpPr/>
          <p:nvPr/>
        </p:nvSpPr>
        <p:spPr>
          <a:xfrm>
            <a:off x="877824" y="283464"/>
            <a:ext cx="3657600" cy="182880"/>
          </a:xfrm>
          <a:prstGeom prst="rect">
            <a:avLst/>
          </a:prstGeom>
          <a:noFill/>
          <a:ln/>
        </p:spPr>
        <p:txBody>
          <a:bodyPr wrap="square" lIns="0" tIns="0" rIns="0" bIns="0" rtlCol="0" anchor="ctr"/>
          <a:lstStyle/>
          <a:p>
            <a:pPr indent="0" marL="0">
              <a:buNone/>
            </a:pPr>
            <a:r>
              <a:rPr lang="en-US" sz="1000" b="1" spc="80" kern="0" dirty="0">
                <a:solidFill>
                  <a:srgbClr val="171B20"/>
                </a:solidFill>
                <a:latin typeface="Arial" pitchFamily="34" charset="0"/>
                <a:ea typeface="Arial" pitchFamily="34" charset="-122"/>
                <a:cs typeface="Arial" pitchFamily="34" charset="-120"/>
              </a:rPr>
              <a:t>NBC / GEOMETRY LAB</a:t>
            </a:r>
            <a:endParaRPr lang="en-US" sz="1000" dirty="0"/>
          </a:p>
        </p:txBody>
      </p:sp>
      <p:sp>
        <p:nvSpPr>
          <p:cNvPr id="5" name="Text 3"/>
          <p:cNvSpPr/>
          <p:nvPr/>
        </p:nvSpPr>
        <p:spPr>
          <a:xfrm>
            <a:off x="7498080" y="283464"/>
            <a:ext cx="4160520" cy="182880"/>
          </a:xfrm>
          <a:prstGeom prst="rect">
            <a:avLst/>
          </a:prstGeom>
          <a:noFill/>
          <a:ln/>
        </p:spPr>
        <p:txBody>
          <a:bodyPr wrap="square" lIns="0" tIns="0" rIns="0" bIns="0" rtlCol="0" anchor="ctr"/>
          <a:lstStyle/>
          <a:p>
            <a:pPr algn="r" indent="0" marL="0">
              <a:buNone/>
            </a:pPr>
            <a:r>
              <a:rPr lang="en-US" sz="900" spc="70" kern="0" dirty="0">
                <a:solidFill>
                  <a:srgbClr val="788271"/>
                </a:solidFill>
                <a:latin typeface="Arial" pitchFamily="34" charset="0"/>
                <a:ea typeface="Arial" pitchFamily="34" charset="-122"/>
                <a:cs typeface="Arial" pitchFamily="34" charset="-120"/>
              </a:rPr>
              <a:t>04 / MIRROR</a:t>
            </a:r>
            <a:endParaRPr lang="en-US" sz="900" dirty="0"/>
          </a:p>
        </p:txBody>
      </p:sp>
      <p:sp>
        <p:nvSpPr>
          <p:cNvPr id="6" name="Text 4"/>
          <p:cNvSpPr/>
          <p:nvPr/>
        </p:nvSpPr>
        <p:spPr>
          <a:xfrm>
            <a:off x="530352" y="859536"/>
            <a:ext cx="11064240" cy="786384"/>
          </a:xfrm>
          <a:prstGeom prst="rect">
            <a:avLst/>
          </a:prstGeom>
          <a:noFill/>
          <a:ln/>
        </p:spPr>
        <p:txBody>
          <a:bodyPr wrap="square" lIns="0" tIns="0" rIns="0" bIns="0" rtlCol="0" anchor="ctr"/>
          <a:lstStyle/>
          <a:p>
            <a:pPr indent="0" marL="0">
              <a:buNone/>
            </a:pPr>
            <a:r>
              <a:rPr lang="en-US" sz="3100" b="1" dirty="0">
                <a:solidFill>
                  <a:srgbClr val="171B20"/>
                </a:solidFill>
                <a:latin typeface="Arial" pitchFamily="34" charset="0"/>
                <a:ea typeface="Arial" pitchFamily="34" charset="-122"/>
                <a:cs typeface="Arial" pitchFamily="34" charset="-120"/>
              </a:rPr>
              <a:t>Simple Mirror: two domains, one market point.</a:t>
            </a:r>
            <a:endParaRPr lang="en-US" sz="3100" dirty="0"/>
          </a:p>
        </p:txBody>
      </p:sp>
      <p:sp>
        <p:nvSpPr>
          <p:cNvPr id="7" name="Text 5"/>
          <p:cNvSpPr/>
          <p:nvPr/>
        </p:nvSpPr>
        <p:spPr>
          <a:xfrm>
            <a:off x="548640" y="1655064"/>
            <a:ext cx="10972800" cy="384048"/>
          </a:xfrm>
          <a:prstGeom prst="rect">
            <a:avLst/>
          </a:prstGeom>
          <a:noFill/>
          <a:ln/>
        </p:spPr>
        <p:txBody>
          <a:bodyPr wrap="square" lIns="0" tIns="0" rIns="0" bIns="0" rtlCol="0" anchor="ctr"/>
          <a:lstStyle/>
          <a:p>
            <a:pPr indent="0" marL="0">
              <a:buNone/>
            </a:pPr>
            <a:r>
              <a:rPr lang="en-US" sz="1300" dirty="0">
                <a:solidFill>
                  <a:srgbClr val="788271"/>
                </a:solidFill>
                <a:latin typeface="Arial" pitchFamily="34" charset="0"/>
                <a:ea typeface="Arial" pitchFamily="34" charset="-122"/>
                <a:cs typeface="Arial" pitchFamily="34" charset="-120"/>
              </a:rPr>
              <a:t>Opposite exposures are held on independently modeled accounts.</a:t>
            </a:r>
            <a:endParaRPr lang="en-US" sz="1300" dirty="0"/>
          </a:p>
        </p:txBody>
      </p:sp>
      <p:sp>
        <p:nvSpPr>
          <p:cNvPr id="8" name="Shape 6"/>
          <p:cNvSpPr/>
          <p:nvPr/>
        </p:nvSpPr>
        <p:spPr>
          <a:xfrm>
            <a:off x="530352" y="6455664"/>
            <a:ext cx="11109960" cy="0"/>
          </a:xfrm>
          <a:prstGeom prst="line">
            <a:avLst/>
          </a:prstGeom>
          <a:noFill/>
          <a:ln w="10160">
            <a:solidFill>
              <a:srgbClr val="E1E6DA"/>
            </a:solidFill>
            <a:prstDash val="solid"/>
          </a:ln>
        </p:spPr>
      </p:sp>
      <p:sp>
        <p:nvSpPr>
          <p:cNvPr id="9" name="Text 7"/>
          <p:cNvSpPr/>
          <p:nvPr/>
        </p:nvSpPr>
        <p:spPr>
          <a:xfrm>
            <a:off x="548640" y="6556248"/>
            <a:ext cx="10287000" cy="146304"/>
          </a:xfrm>
          <a:prstGeom prst="rect">
            <a:avLst/>
          </a:prstGeom>
          <a:noFill/>
          <a:ln/>
        </p:spPr>
        <p:txBody>
          <a:bodyPr wrap="square" lIns="0" tIns="0" rIns="0" bIns="0" rtlCol="0" anchor="ctr"/>
          <a:lstStyle/>
          <a:p>
            <a:pPr indent="0" marL="0">
              <a:buNone/>
            </a:pPr>
            <a:r>
              <a:rPr lang="en-US" sz="700" dirty="0">
                <a:solidFill>
                  <a:srgbClr val="788271"/>
                </a:solidFill>
                <a:latin typeface="Arial" pitchFamily="34" charset="0"/>
                <a:ea typeface="Arial" pitchFamily="34" charset="-122"/>
                <a:cs typeface="Arial" pitchFamily="34" charset="-120"/>
              </a:rPr>
              <a:t>Synthetic research illustration • Not historical performance • Model v1.0</a:t>
            </a:r>
            <a:endParaRPr lang="en-US" sz="700" dirty="0"/>
          </a:p>
        </p:txBody>
      </p:sp>
      <p:sp>
        <p:nvSpPr>
          <p:cNvPr id="10" name="Text 8"/>
          <p:cNvSpPr/>
          <p:nvPr/>
        </p:nvSpPr>
        <p:spPr>
          <a:xfrm>
            <a:off x="11091672" y="6547104"/>
            <a:ext cx="539496" cy="164592"/>
          </a:xfrm>
          <a:prstGeom prst="rect">
            <a:avLst/>
          </a:prstGeom>
          <a:noFill/>
          <a:ln/>
        </p:spPr>
        <p:txBody>
          <a:bodyPr wrap="square" lIns="0" tIns="0" rIns="0" bIns="0" rtlCol="0" anchor="ctr"/>
          <a:lstStyle/>
          <a:p>
            <a:pPr algn="r" indent="0" marL="0">
              <a:buNone/>
            </a:pPr>
            <a:r>
              <a:rPr lang="en-US" sz="900" dirty="0">
                <a:solidFill>
                  <a:srgbClr val="788271"/>
                </a:solidFill>
                <a:latin typeface="Arial" pitchFamily="34" charset="0"/>
                <a:ea typeface="Arial" pitchFamily="34" charset="-122"/>
                <a:cs typeface="Arial" pitchFamily="34" charset="-120"/>
              </a:rPr>
              <a:t>22</a:t>
            </a:r>
            <a:endParaRPr lang="en-US" sz="900" dirty="0"/>
          </a:p>
        </p:txBody>
      </p:sp>
      <p:sp>
        <p:nvSpPr>
          <p:cNvPr id="11" name="Shape 9"/>
          <p:cNvSpPr/>
          <p:nvPr/>
        </p:nvSpPr>
        <p:spPr>
          <a:xfrm>
            <a:off x="594360" y="2221992"/>
            <a:ext cx="6601968" cy="3849624"/>
          </a:xfrm>
          <a:prstGeom prst="roundRect">
            <a:avLst>
              <a:gd name="adj" fmla="val 2375"/>
            </a:avLst>
          </a:prstGeom>
          <a:solidFill>
            <a:srgbClr val="FFFFFF"/>
          </a:solidFill>
          <a:ln w="7620">
            <a:solidFill>
              <a:srgbClr val="E1E6DA"/>
            </a:solidFill>
            <a:prstDash val="solid"/>
          </a:ln>
        </p:spPr>
      </p:sp>
      <p:pic>
        <p:nvPicPr>
          <p:cNvPr id="12" name="Image 0" descr="/mnt/data/nbc_geometry_lab/tools/presentation_assets/mirror_15.png">    </p:cNvPr>
          <p:cNvPicPr>
            <a:picLocks noChangeAspect="1"/>
          </p:cNvPicPr>
          <p:nvPr/>
        </p:nvPicPr>
        <p:blipFill>
          <a:blip r:embed="rId1"/>
          <a:stretch>
            <a:fillRect/>
          </a:stretch>
        </p:blipFill>
        <p:spPr>
          <a:xfrm>
            <a:off x="1408176" y="2276856"/>
            <a:ext cx="4974336" cy="3730752"/>
          </a:xfrm>
          <a:prstGeom prst="rect">
            <a:avLst/>
          </a:prstGeom>
        </p:spPr>
      </p:pic>
      <p:sp>
        <p:nvSpPr>
          <p:cNvPr id="13" name="Text 10"/>
          <p:cNvSpPr/>
          <p:nvPr/>
        </p:nvSpPr>
        <p:spPr>
          <a:xfrm>
            <a:off x="7552944" y="2606040"/>
            <a:ext cx="3749040" cy="475488"/>
          </a:xfrm>
          <a:prstGeom prst="rect">
            <a:avLst/>
          </a:prstGeom>
          <a:noFill/>
          <a:ln/>
        </p:spPr>
        <p:txBody>
          <a:bodyPr wrap="square" lIns="0" tIns="0" rIns="0" bIns="0" rtlCol="0" anchor="ctr"/>
          <a:lstStyle/>
          <a:p>
            <a:pPr indent="0" marL="0">
              <a:buNone/>
            </a:pPr>
            <a:r>
              <a:rPr lang="en-US" sz="3100" b="1" dirty="0">
                <a:solidFill>
                  <a:srgbClr val="CC6271"/>
                </a:solidFill>
                <a:latin typeface="Arial" pitchFamily="34" charset="0"/>
                <a:ea typeface="Arial" pitchFamily="34" charset="-122"/>
                <a:cs typeface="Arial" pitchFamily="34" charset="-120"/>
              </a:rPr>
              <a:t>$3,200</a:t>
            </a:r>
            <a:endParaRPr lang="en-US" sz="3100" dirty="0"/>
          </a:p>
        </p:txBody>
      </p:sp>
      <p:sp>
        <p:nvSpPr>
          <p:cNvPr id="14" name="Text 11"/>
          <p:cNvSpPr/>
          <p:nvPr/>
        </p:nvSpPr>
        <p:spPr>
          <a:xfrm>
            <a:off x="7552944" y="3182112"/>
            <a:ext cx="3749040" cy="493776"/>
          </a:xfrm>
          <a:prstGeom prst="rect">
            <a:avLst/>
          </a:prstGeom>
          <a:noFill/>
          <a:ln/>
        </p:spPr>
        <p:txBody>
          <a:bodyPr wrap="square" lIns="0" tIns="0" rIns="0" bIns="0" rtlCol="0" anchor="ctr"/>
          <a:lstStyle/>
          <a:p>
            <a:pPr indent="0" marL="0">
              <a:buNone/>
            </a:pPr>
            <a:r>
              <a:rPr lang="en-US" sz="1200" dirty="0">
                <a:solidFill>
                  <a:srgbClr val="788271"/>
                </a:solidFill>
                <a:latin typeface="Arial" pitchFamily="34" charset="0"/>
                <a:ea typeface="Arial" pitchFamily="34" charset="-122"/>
                <a:cs typeface="Arial" pitchFamily="34" charset="-120"/>
              </a:rPr>
              <a:t>Account A / final deficit</a:t>
            </a:r>
            <a:endParaRPr lang="en-US" sz="1200" dirty="0"/>
          </a:p>
        </p:txBody>
      </p:sp>
      <p:sp>
        <p:nvSpPr>
          <p:cNvPr id="15" name="Text 12"/>
          <p:cNvSpPr/>
          <p:nvPr/>
        </p:nvSpPr>
        <p:spPr>
          <a:xfrm>
            <a:off x="7552944" y="3858768"/>
            <a:ext cx="3749040" cy="475488"/>
          </a:xfrm>
          <a:prstGeom prst="rect">
            <a:avLst/>
          </a:prstGeom>
          <a:noFill/>
          <a:ln/>
        </p:spPr>
        <p:txBody>
          <a:bodyPr wrap="square" lIns="0" tIns="0" rIns="0" bIns="0" rtlCol="0" anchor="ctr"/>
          <a:lstStyle/>
          <a:p>
            <a:pPr indent="0" marL="0">
              <a:buNone/>
            </a:pPr>
            <a:r>
              <a:rPr lang="en-US" sz="3100" b="1" dirty="0">
                <a:solidFill>
                  <a:srgbClr val="547BA5"/>
                </a:solidFill>
                <a:latin typeface="Arial" pitchFamily="34" charset="0"/>
                <a:ea typeface="Arial" pitchFamily="34" charset="-122"/>
                <a:cs typeface="Arial" pitchFamily="34" charset="-120"/>
              </a:rPr>
              <a:t>$23,200</a:t>
            </a:r>
            <a:endParaRPr lang="en-US" sz="3100" dirty="0"/>
          </a:p>
        </p:txBody>
      </p:sp>
      <p:sp>
        <p:nvSpPr>
          <p:cNvPr id="16" name="Text 13"/>
          <p:cNvSpPr/>
          <p:nvPr/>
        </p:nvSpPr>
        <p:spPr>
          <a:xfrm>
            <a:off x="7552944" y="4434840"/>
            <a:ext cx="3749040" cy="493776"/>
          </a:xfrm>
          <a:prstGeom prst="rect">
            <a:avLst/>
          </a:prstGeom>
          <a:noFill/>
          <a:ln/>
        </p:spPr>
        <p:txBody>
          <a:bodyPr wrap="square" lIns="0" tIns="0" rIns="0" bIns="0" rtlCol="0" anchor="ctr"/>
          <a:lstStyle/>
          <a:p>
            <a:pPr indent="0" marL="0">
              <a:buNone/>
            </a:pPr>
            <a:r>
              <a:rPr lang="en-US" sz="1200" dirty="0">
                <a:solidFill>
                  <a:srgbClr val="788271"/>
                </a:solidFill>
                <a:latin typeface="Arial" pitchFamily="34" charset="0"/>
                <a:ea typeface="Arial" pitchFamily="34" charset="-122"/>
                <a:cs typeface="Arial" pitchFamily="34" charset="-120"/>
              </a:rPr>
              <a:t>Account B / equity at same quote</a:t>
            </a:r>
            <a:endParaRPr lang="en-US" sz="1200" dirty="0"/>
          </a:p>
        </p:txBody>
      </p:sp>
      <p:sp>
        <p:nvSpPr>
          <p:cNvPr id="17" name="Text 14"/>
          <p:cNvSpPr/>
          <p:nvPr/>
        </p:nvSpPr>
        <p:spPr>
          <a:xfrm>
            <a:off x="7589520" y="5239512"/>
            <a:ext cx="3730752" cy="612648"/>
          </a:xfrm>
          <a:prstGeom prst="rect">
            <a:avLst/>
          </a:prstGeom>
          <a:noFill/>
          <a:ln/>
        </p:spPr>
        <p:txBody>
          <a:bodyPr wrap="square" lIns="0" tIns="0" rIns="0" bIns="0" rtlCol="0" anchor="ctr"/>
          <a:lstStyle/>
          <a:p>
            <a:pPr indent="0" marL="0">
              <a:buNone/>
            </a:pPr>
            <a:r>
              <a:rPr lang="en-US" sz="1600" dirty="0">
                <a:solidFill>
                  <a:srgbClr val="788271"/>
                </a:solidFill>
                <a:latin typeface="Arial" pitchFamily="34" charset="0"/>
                <a:ea typeface="Arial" pitchFamily="34" charset="-122"/>
                <a:cs typeface="Arial" pitchFamily="34" charset="-120"/>
              </a:rPr>
              <a:t>The model credits A once.</a:t>
            </a:r>
            <a:endParaRPr lang="en-US" sz="1600" dirty="0"/>
          </a:p>
          <a:p>
            <a:pPr indent="0" marL="0">
              <a:buNone/>
            </a:pPr>
            <a:r>
              <a:rPr lang="en-US" sz="1600" dirty="0">
                <a:solidFill>
                  <a:srgbClr val="788271"/>
                </a:solidFill>
                <a:latin typeface="Arial" pitchFamily="34" charset="0"/>
                <a:ea typeface="Arial" pitchFamily="34" charset="-122"/>
                <a:cs typeface="Arial" pitchFamily="34" charset="-120"/>
              </a:rPr>
              <a:t>It does not net A and B together.</a:t>
            </a:r>
            <a:endParaRPr lang="en-US" sz="16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5F6F2"/>
        </a:solidFill>
      </p:bgPr>
    </p:bg>
    <p:spTree>
      <p:nvGrpSpPr>
        <p:cNvPr id="1" name=""/>
        <p:cNvGrpSpPr/>
        <p:nvPr/>
      </p:nvGrpSpPr>
      <p:grpSpPr>
        <a:xfrm>
          <a:off x="0" y="0"/>
          <a:ext cx="0" cy="0"/>
          <a:chOff x="0" y="0"/>
          <a:chExt cx="0" cy="0"/>
        </a:xfrm>
      </p:grpSpPr>
      <p:sp>
        <p:nvSpPr>
          <p:cNvPr id="2" name="Shape 0"/>
          <p:cNvSpPr/>
          <p:nvPr/>
        </p:nvSpPr>
        <p:spPr>
          <a:xfrm>
            <a:off x="457200" y="246888"/>
            <a:ext cx="292608" cy="292608"/>
          </a:xfrm>
          <a:prstGeom prst="roundRect">
            <a:avLst>
              <a:gd name="adj" fmla="val 25000"/>
            </a:avLst>
          </a:prstGeom>
          <a:solidFill>
            <a:srgbClr val="FFDF00"/>
          </a:solidFill>
          <a:ln w="7620">
            <a:solidFill>
              <a:srgbClr val="FFDF00"/>
            </a:solidFill>
            <a:prstDash val="solid"/>
          </a:ln>
        </p:spPr>
      </p:sp>
      <p:sp>
        <p:nvSpPr>
          <p:cNvPr id="3" name="Text 1"/>
          <p:cNvSpPr/>
          <p:nvPr/>
        </p:nvSpPr>
        <p:spPr>
          <a:xfrm>
            <a:off x="532181" y="285293"/>
            <a:ext cx="164592" cy="182880"/>
          </a:xfrm>
          <a:prstGeom prst="rect">
            <a:avLst/>
          </a:prstGeom>
          <a:noFill/>
          <a:ln/>
        </p:spPr>
        <p:txBody>
          <a:bodyPr wrap="square" lIns="0" tIns="0" rIns="0" bIns="0" rtlCol="0" anchor="ctr"/>
          <a:lstStyle/>
          <a:p>
            <a:pPr indent="0" marL="0">
              <a:buNone/>
            </a:pPr>
            <a:r>
              <a:rPr lang="en-US" sz="1200" b="1" dirty="0">
                <a:solidFill>
                  <a:srgbClr val="171B20"/>
                </a:solidFill>
                <a:latin typeface="Arial" pitchFamily="34" charset="0"/>
                <a:ea typeface="Arial" pitchFamily="34" charset="-122"/>
                <a:cs typeface="Arial" pitchFamily="34" charset="-120"/>
              </a:rPr>
              <a:t>N</a:t>
            </a:r>
            <a:endParaRPr lang="en-US" sz="1200" dirty="0"/>
          </a:p>
        </p:txBody>
      </p:sp>
      <p:sp>
        <p:nvSpPr>
          <p:cNvPr id="4" name="Text 2"/>
          <p:cNvSpPr/>
          <p:nvPr/>
        </p:nvSpPr>
        <p:spPr>
          <a:xfrm>
            <a:off x="877824" y="283464"/>
            <a:ext cx="3657600" cy="182880"/>
          </a:xfrm>
          <a:prstGeom prst="rect">
            <a:avLst/>
          </a:prstGeom>
          <a:noFill/>
          <a:ln/>
        </p:spPr>
        <p:txBody>
          <a:bodyPr wrap="square" lIns="0" tIns="0" rIns="0" bIns="0" rtlCol="0" anchor="ctr"/>
          <a:lstStyle/>
          <a:p>
            <a:pPr indent="0" marL="0">
              <a:buNone/>
            </a:pPr>
            <a:r>
              <a:rPr lang="en-US" sz="1000" b="1" spc="80" kern="0" dirty="0">
                <a:solidFill>
                  <a:srgbClr val="171B20"/>
                </a:solidFill>
                <a:latin typeface="Arial" pitchFamily="34" charset="0"/>
                <a:ea typeface="Arial" pitchFamily="34" charset="-122"/>
                <a:cs typeface="Arial" pitchFamily="34" charset="-120"/>
              </a:rPr>
              <a:t>NBC / GEOMETRY LAB</a:t>
            </a:r>
            <a:endParaRPr lang="en-US" sz="1000" dirty="0"/>
          </a:p>
        </p:txBody>
      </p:sp>
      <p:sp>
        <p:nvSpPr>
          <p:cNvPr id="5" name="Text 3"/>
          <p:cNvSpPr/>
          <p:nvPr/>
        </p:nvSpPr>
        <p:spPr>
          <a:xfrm>
            <a:off x="7498080" y="283464"/>
            <a:ext cx="4160520" cy="182880"/>
          </a:xfrm>
          <a:prstGeom prst="rect">
            <a:avLst/>
          </a:prstGeom>
          <a:noFill/>
          <a:ln/>
        </p:spPr>
        <p:txBody>
          <a:bodyPr wrap="square" lIns="0" tIns="0" rIns="0" bIns="0" rtlCol="0" anchor="ctr"/>
          <a:lstStyle/>
          <a:p>
            <a:pPr algn="r" indent="0" marL="0">
              <a:buNone/>
            </a:pPr>
            <a:r>
              <a:rPr lang="en-US" sz="900" spc="70" kern="0" dirty="0">
                <a:solidFill>
                  <a:srgbClr val="788271"/>
                </a:solidFill>
                <a:latin typeface="Arial" pitchFamily="34" charset="0"/>
                <a:ea typeface="Arial" pitchFamily="34" charset="-122"/>
                <a:cs typeface="Arial" pitchFamily="34" charset="-120"/>
              </a:rPr>
              <a:t>04 / MIRROR</a:t>
            </a:r>
            <a:endParaRPr lang="en-US" sz="900" dirty="0"/>
          </a:p>
        </p:txBody>
      </p:sp>
      <p:sp>
        <p:nvSpPr>
          <p:cNvPr id="6" name="Text 4"/>
          <p:cNvSpPr/>
          <p:nvPr/>
        </p:nvSpPr>
        <p:spPr>
          <a:xfrm>
            <a:off x="530352" y="859536"/>
            <a:ext cx="11064240" cy="786384"/>
          </a:xfrm>
          <a:prstGeom prst="rect">
            <a:avLst/>
          </a:prstGeom>
          <a:noFill/>
          <a:ln/>
        </p:spPr>
        <p:txBody>
          <a:bodyPr wrap="square" lIns="0" tIns="0" rIns="0" bIns="0" rtlCol="0" anchor="ctr"/>
          <a:lstStyle/>
          <a:p>
            <a:pPr indent="0" marL="0">
              <a:buNone/>
            </a:pPr>
            <a:r>
              <a:rPr lang="en-US" sz="3100" b="1" dirty="0">
                <a:solidFill>
                  <a:srgbClr val="171B20"/>
                </a:solidFill>
                <a:latin typeface="Arial" pitchFamily="34" charset="0"/>
                <a:ea typeface="Arial" pitchFamily="34" charset="-122"/>
                <a:cs typeface="Arial" pitchFamily="34" charset="-120"/>
              </a:rPr>
              <a:t>The ideal pair has a conditional payoff—not a guarantee.</a:t>
            </a:r>
            <a:endParaRPr lang="en-US" sz="3100" dirty="0"/>
          </a:p>
        </p:txBody>
      </p:sp>
      <p:sp>
        <p:nvSpPr>
          <p:cNvPr id="7" name="Text 5"/>
          <p:cNvSpPr/>
          <p:nvPr/>
        </p:nvSpPr>
        <p:spPr>
          <a:xfrm>
            <a:off x="548640" y="1655064"/>
            <a:ext cx="10972800" cy="384048"/>
          </a:xfrm>
          <a:prstGeom prst="rect">
            <a:avLst/>
          </a:prstGeom>
          <a:noFill/>
          <a:ln/>
        </p:spPr>
        <p:txBody>
          <a:bodyPr wrap="square" lIns="0" tIns="0" rIns="0" bIns="0" rtlCol="0" anchor="ctr"/>
          <a:lstStyle/>
          <a:p>
            <a:pPr indent="0" marL="0">
              <a:buNone/>
            </a:pPr>
            <a:r>
              <a:rPr lang="en-US" sz="1300" dirty="0">
                <a:solidFill>
                  <a:srgbClr val="788271"/>
                </a:solidFill>
                <a:latin typeface="Arial" pitchFamily="34" charset="0"/>
                <a:ea typeface="Arial" pitchFamily="34" charset="-122"/>
                <a:cs typeface="Arial" pitchFamily="34" charset="-120"/>
              </a:rPr>
              <a:t>Separate analytic example: B = $10k and N = $1m on each account; $100 costs per side.</a:t>
            </a:r>
            <a:endParaRPr lang="en-US" sz="1300" dirty="0"/>
          </a:p>
        </p:txBody>
      </p:sp>
      <p:sp>
        <p:nvSpPr>
          <p:cNvPr id="8" name="Shape 6"/>
          <p:cNvSpPr/>
          <p:nvPr/>
        </p:nvSpPr>
        <p:spPr>
          <a:xfrm>
            <a:off x="530352" y="6455664"/>
            <a:ext cx="11109960" cy="0"/>
          </a:xfrm>
          <a:prstGeom prst="line">
            <a:avLst/>
          </a:prstGeom>
          <a:noFill/>
          <a:ln w="10160">
            <a:solidFill>
              <a:srgbClr val="E1E6DA"/>
            </a:solidFill>
            <a:prstDash val="solid"/>
          </a:ln>
        </p:spPr>
      </p:sp>
      <p:sp>
        <p:nvSpPr>
          <p:cNvPr id="9" name="Text 7"/>
          <p:cNvSpPr/>
          <p:nvPr/>
        </p:nvSpPr>
        <p:spPr>
          <a:xfrm>
            <a:off x="548640" y="6556248"/>
            <a:ext cx="10287000" cy="146304"/>
          </a:xfrm>
          <a:prstGeom prst="rect">
            <a:avLst/>
          </a:prstGeom>
          <a:noFill/>
          <a:ln/>
        </p:spPr>
        <p:txBody>
          <a:bodyPr wrap="square" lIns="0" tIns="0" rIns="0" bIns="0" rtlCol="0" anchor="ctr"/>
          <a:lstStyle/>
          <a:p>
            <a:pPr indent="0" marL="0">
              <a:buNone/>
            </a:pPr>
            <a:r>
              <a:rPr lang="en-US" sz="700" dirty="0">
                <a:solidFill>
                  <a:srgbClr val="788271"/>
                </a:solidFill>
                <a:latin typeface="Arial" pitchFamily="34" charset="0"/>
                <a:ea typeface="Arial" pitchFamily="34" charset="-122"/>
                <a:cs typeface="Arial" pitchFamily="34" charset="-120"/>
              </a:rPr>
              <a:t>Synthetic research illustration • Not historical performance • Model v1.0</a:t>
            </a:r>
            <a:endParaRPr lang="en-US" sz="700" dirty="0"/>
          </a:p>
        </p:txBody>
      </p:sp>
      <p:sp>
        <p:nvSpPr>
          <p:cNvPr id="10" name="Text 8"/>
          <p:cNvSpPr/>
          <p:nvPr/>
        </p:nvSpPr>
        <p:spPr>
          <a:xfrm>
            <a:off x="11091672" y="6547104"/>
            <a:ext cx="539496" cy="164592"/>
          </a:xfrm>
          <a:prstGeom prst="rect">
            <a:avLst/>
          </a:prstGeom>
          <a:noFill/>
          <a:ln/>
        </p:spPr>
        <p:txBody>
          <a:bodyPr wrap="square" lIns="0" tIns="0" rIns="0" bIns="0" rtlCol="0" anchor="ctr"/>
          <a:lstStyle/>
          <a:p>
            <a:pPr algn="r" indent="0" marL="0">
              <a:buNone/>
            </a:pPr>
            <a:r>
              <a:rPr lang="en-US" sz="900" dirty="0">
                <a:solidFill>
                  <a:srgbClr val="788271"/>
                </a:solidFill>
                <a:latin typeface="Arial" pitchFamily="34" charset="0"/>
                <a:ea typeface="Arial" pitchFamily="34" charset="-122"/>
                <a:cs typeface="Arial" pitchFamily="34" charset="-120"/>
              </a:rPr>
              <a:t>23</a:t>
            </a:r>
            <a:endParaRPr lang="en-US" sz="900" dirty="0"/>
          </a:p>
        </p:txBody>
      </p:sp>
      <p:sp>
        <p:nvSpPr>
          <p:cNvPr id="11" name="Shape 9"/>
          <p:cNvSpPr/>
          <p:nvPr/>
        </p:nvSpPr>
        <p:spPr>
          <a:xfrm>
            <a:off x="612648" y="2276856"/>
            <a:ext cx="10972800" cy="768096"/>
          </a:xfrm>
          <a:prstGeom prst="roundRect">
            <a:avLst>
              <a:gd name="adj" fmla="val 9524"/>
            </a:avLst>
          </a:prstGeom>
          <a:solidFill>
            <a:srgbClr val="171B20"/>
          </a:solidFill>
          <a:ln w="7620">
            <a:solidFill>
              <a:srgbClr val="171B20"/>
            </a:solidFill>
            <a:prstDash val="solid"/>
          </a:ln>
        </p:spPr>
      </p:sp>
      <p:sp>
        <p:nvSpPr>
          <p:cNvPr id="12" name="Text 10"/>
          <p:cNvSpPr/>
          <p:nvPr/>
        </p:nvSpPr>
        <p:spPr>
          <a:xfrm>
            <a:off x="822960" y="2478024"/>
            <a:ext cx="10552176" cy="429768"/>
          </a:xfrm>
          <a:prstGeom prst="rect">
            <a:avLst/>
          </a:prstGeom>
          <a:noFill/>
          <a:ln/>
        </p:spPr>
        <p:txBody>
          <a:bodyPr wrap="square" lIns="0" tIns="0" rIns="0" bIns="0" rtlCol="0" anchor="ctr"/>
          <a:lstStyle/>
          <a:p>
            <a:pPr indent="0" marL="0">
              <a:buNone/>
            </a:pPr>
            <a:r>
              <a:rPr lang="en-US" sz="2700" b="1" dirty="0">
                <a:solidFill>
                  <a:srgbClr val="FFFFFF"/>
                </a:solidFill>
                <a:latin typeface="Arial" pitchFamily="34" charset="0"/>
                <a:ea typeface="Arial" pitchFamily="34" charset="-122"/>
                <a:cs typeface="Arial" pitchFamily="34" charset="-120"/>
              </a:rPr>
              <a:t>Π(r) = max(N|r| − B + c, 0) − 2c</a:t>
            </a:r>
            <a:endParaRPr lang="en-US" sz="2700" dirty="0"/>
          </a:p>
        </p:txBody>
      </p:sp>
      <p:sp>
        <p:nvSpPr>
          <p:cNvPr id="13" name="Shape 11"/>
          <p:cNvSpPr/>
          <p:nvPr/>
        </p:nvSpPr>
        <p:spPr>
          <a:xfrm>
            <a:off x="731520" y="3419856"/>
            <a:ext cx="7424928" cy="2459736"/>
          </a:xfrm>
          <a:prstGeom prst="roundRect">
            <a:avLst>
              <a:gd name="adj" fmla="val 2974"/>
            </a:avLst>
          </a:prstGeom>
          <a:solidFill>
            <a:srgbClr val="FFFFFF"/>
          </a:solidFill>
          <a:ln w="7620">
            <a:solidFill>
              <a:srgbClr val="E1E6DA"/>
            </a:solidFill>
            <a:prstDash val="solid"/>
          </a:ln>
        </p:spPr>
      </p:sp>
      <p:sp>
        <p:nvSpPr>
          <p:cNvPr id="14" name="Shape 12"/>
          <p:cNvSpPr/>
          <p:nvPr/>
        </p:nvSpPr>
        <p:spPr>
          <a:xfrm>
            <a:off x="1666037" y="3593592"/>
            <a:ext cx="0" cy="2057400"/>
          </a:xfrm>
          <a:prstGeom prst="line">
            <a:avLst/>
          </a:prstGeom>
          <a:noFill/>
          <a:ln w="8890">
            <a:solidFill>
              <a:srgbClr val="E1E6DA"/>
            </a:solidFill>
            <a:prstDash val="solid"/>
          </a:ln>
        </p:spPr>
      </p:sp>
      <p:sp>
        <p:nvSpPr>
          <p:cNvPr id="15" name="Text 13"/>
          <p:cNvSpPr/>
          <p:nvPr/>
        </p:nvSpPr>
        <p:spPr>
          <a:xfrm>
            <a:off x="1410005" y="5705856"/>
            <a:ext cx="512064" cy="182880"/>
          </a:xfrm>
          <a:prstGeom prst="rect">
            <a:avLst/>
          </a:prstGeom>
          <a:noFill/>
          <a:ln/>
        </p:spPr>
        <p:txBody>
          <a:bodyPr wrap="square" lIns="0" tIns="0" rIns="0" bIns="0" rtlCol="0" anchor="ctr"/>
          <a:lstStyle/>
          <a:p>
            <a:pPr algn="ctr" indent="0" marL="0">
              <a:buNone/>
            </a:pPr>
            <a:r>
              <a:rPr lang="en-US" sz="1000" dirty="0">
                <a:solidFill>
                  <a:srgbClr val="788271"/>
                </a:solidFill>
                <a:latin typeface="Arial" pitchFamily="34" charset="0"/>
                <a:ea typeface="Arial" pitchFamily="34" charset="-122"/>
                <a:cs typeface="Arial" pitchFamily="34" charset="-120"/>
              </a:rPr>
              <a:t>-2%</a:t>
            </a:r>
            <a:endParaRPr lang="en-US" sz="1000" dirty="0"/>
          </a:p>
        </p:txBody>
      </p:sp>
      <p:sp>
        <p:nvSpPr>
          <p:cNvPr id="16" name="Shape 14"/>
          <p:cNvSpPr/>
          <p:nvPr/>
        </p:nvSpPr>
        <p:spPr>
          <a:xfrm>
            <a:off x="2986430" y="3593592"/>
            <a:ext cx="0" cy="2057400"/>
          </a:xfrm>
          <a:prstGeom prst="line">
            <a:avLst/>
          </a:prstGeom>
          <a:noFill/>
          <a:ln w="8890">
            <a:solidFill>
              <a:srgbClr val="E1E6DA"/>
            </a:solidFill>
            <a:prstDash val="solid"/>
          </a:ln>
        </p:spPr>
      </p:sp>
      <p:sp>
        <p:nvSpPr>
          <p:cNvPr id="17" name="Text 15"/>
          <p:cNvSpPr/>
          <p:nvPr/>
        </p:nvSpPr>
        <p:spPr>
          <a:xfrm>
            <a:off x="2730398" y="5705856"/>
            <a:ext cx="512064" cy="182880"/>
          </a:xfrm>
          <a:prstGeom prst="rect">
            <a:avLst/>
          </a:prstGeom>
          <a:noFill/>
          <a:ln/>
        </p:spPr>
        <p:txBody>
          <a:bodyPr wrap="square" lIns="0" tIns="0" rIns="0" bIns="0" rtlCol="0" anchor="ctr"/>
          <a:lstStyle/>
          <a:p>
            <a:pPr algn="ctr" indent="0" marL="0">
              <a:buNone/>
            </a:pPr>
            <a:r>
              <a:rPr lang="en-US" sz="1000" dirty="0">
                <a:solidFill>
                  <a:srgbClr val="788271"/>
                </a:solidFill>
                <a:latin typeface="Arial" pitchFamily="34" charset="0"/>
                <a:ea typeface="Arial" pitchFamily="34" charset="-122"/>
                <a:cs typeface="Arial" pitchFamily="34" charset="-120"/>
              </a:rPr>
              <a:t>-1%</a:t>
            </a:r>
            <a:endParaRPr lang="en-US" sz="1000" dirty="0"/>
          </a:p>
        </p:txBody>
      </p:sp>
      <p:sp>
        <p:nvSpPr>
          <p:cNvPr id="18" name="Shape 16"/>
          <p:cNvSpPr/>
          <p:nvPr/>
        </p:nvSpPr>
        <p:spPr>
          <a:xfrm>
            <a:off x="4306824" y="3593592"/>
            <a:ext cx="0" cy="2057400"/>
          </a:xfrm>
          <a:prstGeom prst="line">
            <a:avLst/>
          </a:prstGeom>
          <a:noFill/>
          <a:ln w="8890">
            <a:solidFill>
              <a:srgbClr val="E1E6DA"/>
            </a:solidFill>
            <a:prstDash val="solid"/>
          </a:ln>
        </p:spPr>
      </p:sp>
      <p:sp>
        <p:nvSpPr>
          <p:cNvPr id="19" name="Text 17"/>
          <p:cNvSpPr/>
          <p:nvPr/>
        </p:nvSpPr>
        <p:spPr>
          <a:xfrm>
            <a:off x="4050792" y="5705856"/>
            <a:ext cx="512064" cy="182880"/>
          </a:xfrm>
          <a:prstGeom prst="rect">
            <a:avLst/>
          </a:prstGeom>
          <a:noFill/>
          <a:ln/>
        </p:spPr>
        <p:txBody>
          <a:bodyPr wrap="square" lIns="0" tIns="0" rIns="0" bIns="0" rtlCol="0" anchor="ctr"/>
          <a:lstStyle/>
          <a:p>
            <a:pPr algn="ctr" indent="0" marL="0">
              <a:buNone/>
            </a:pPr>
            <a:r>
              <a:rPr lang="en-US" sz="1000" dirty="0">
                <a:solidFill>
                  <a:srgbClr val="788271"/>
                </a:solidFill>
                <a:latin typeface="Arial" pitchFamily="34" charset="0"/>
                <a:ea typeface="Arial" pitchFamily="34" charset="-122"/>
                <a:cs typeface="Arial" pitchFamily="34" charset="-120"/>
              </a:rPr>
              <a:t>0%</a:t>
            </a:r>
            <a:endParaRPr lang="en-US" sz="1000" dirty="0"/>
          </a:p>
        </p:txBody>
      </p:sp>
      <p:sp>
        <p:nvSpPr>
          <p:cNvPr id="20" name="Shape 18"/>
          <p:cNvSpPr/>
          <p:nvPr/>
        </p:nvSpPr>
        <p:spPr>
          <a:xfrm>
            <a:off x="5627218" y="3593592"/>
            <a:ext cx="0" cy="2057400"/>
          </a:xfrm>
          <a:prstGeom prst="line">
            <a:avLst/>
          </a:prstGeom>
          <a:noFill/>
          <a:ln w="8890">
            <a:solidFill>
              <a:srgbClr val="E1E6DA"/>
            </a:solidFill>
            <a:prstDash val="solid"/>
          </a:ln>
        </p:spPr>
      </p:sp>
      <p:sp>
        <p:nvSpPr>
          <p:cNvPr id="21" name="Text 19"/>
          <p:cNvSpPr/>
          <p:nvPr/>
        </p:nvSpPr>
        <p:spPr>
          <a:xfrm>
            <a:off x="5371186" y="5705856"/>
            <a:ext cx="512064" cy="182880"/>
          </a:xfrm>
          <a:prstGeom prst="rect">
            <a:avLst/>
          </a:prstGeom>
          <a:noFill/>
          <a:ln/>
        </p:spPr>
        <p:txBody>
          <a:bodyPr wrap="square" lIns="0" tIns="0" rIns="0" bIns="0" rtlCol="0" anchor="ctr"/>
          <a:lstStyle/>
          <a:p>
            <a:pPr algn="ctr" indent="0" marL="0">
              <a:buNone/>
            </a:pPr>
            <a:r>
              <a:rPr lang="en-US" sz="1000" dirty="0">
                <a:solidFill>
                  <a:srgbClr val="788271"/>
                </a:solidFill>
                <a:latin typeface="Arial" pitchFamily="34" charset="0"/>
                <a:ea typeface="Arial" pitchFamily="34" charset="-122"/>
                <a:cs typeface="Arial" pitchFamily="34" charset="-120"/>
              </a:rPr>
              <a:t>1%</a:t>
            </a:r>
            <a:endParaRPr lang="en-US" sz="1000" dirty="0"/>
          </a:p>
        </p:txBody>
      </p:sp>
      <p:sp>
        <p:nvSpPr>
          <p:cNvPr id="22" name="Shape 20"/>
          <p:cNvSpPr/>
          <p:nvPr/>
        </p:nvSpPr>
        <p:spPr>
          <a:xfrm>
            <a:off x="6947611" y="3593592"/>
            <a:ext cx="0" cy="2057400"/>
          </a:xfrm>
          <a:prstGeom prst="line">
            <a:avLst/>
          </a:prstGeom>
          <a:noFill/>
          <a:ln w="8890">
            <a:solidFill>
              <a:srgbClr val="E1E6DA"/>
            </a:solidFill>
            <a:prstDash val="solid"/>
          </a:ln>
        </p:spPr>
      </p:sp>
      <p:sp>
        <p:nvSpPr>
          <p:cNvPr id="23" name="Text 21"/>
          <p:cNvSpPr/>
          <p:nvPr/>
        </p:nvSpPr>
        <p:spPr>
          <a:xfrm>
            <a:off x="6691579" y="5705856"/>
            <a:ext cx="512064" cy="182880"/>
          </a:xfrm>
          <a:prstGeom prst="rect">
            <a:avLst/>
          </a:prstGeom>
          <a:noFill/>
          <a:ln/>
        </p:spPr>
        <p:txBody>
          <a:bodyPr wrap="square" lIns="0" tIns="0" rIns="0" bIns="0" rtlCol="0" anchor="ctr"/>
          <a:lstStyle/>
          <a:p>
            <a:pPr algn="ctr" indent="0" marL="0">
              <a:buNone/>
            </a:pPr>
            <a:r>
              <a:rPr lang="en-US" sz="1000" dirty="0">
                <a:solidFill>
                  <a:srgbClr val="788271"/>
                </a:solidFill>
                <a:latin typeface="Arial" pitchFamily="34" charset="0"/>
                <a:ea typeface="Arial" pitchFamily="34" charset="-122"/>
                <a:cs typeface="Arial" pitchFamily="34" charset="-120"/>
              </a:rPr>
              <a:t>2%</a:t>
            </a:r>
            <a:endParaRPr lang="en-US" sz="1000" dirty="0"/>
          </a:p>
        </p:txBody>
      </p:sp>
      <p:sp>
        <p:nvSpPr>
          <p:cNvPr id="24" name="Shape 22"/>
          <p:cNvSpPr/>
          <p:nvPr/>
        </p:nvSpPr>
        <p:spPr>
          <a:xfrm>
            <a:off x="960120" y="5529968"/>
            <a:ext cx="6720840" cy="0"/>
          </a:xfrm>
          <a:prstGeom prst="line">
            <a:avLst/>
          </a:prstGeom>
          <a:noFill/>
          <a:ln w="12700">
            <a:solidFill>
              <a:srgbClr val="B1BBA8"/>
            </a:solidFill>
            <a:prstDash val="solid"/>
          </a:ln>
        </p:spPr>
      </p:sp>
      <p:sp>
        <p:nvSpPr>
          <p:cNvPr id="25" name="Shape 23"/>
          <p:cNvSpPr/>
          <p:nvPr/>
        </p:nvSpPr>
        <p:spPr>
          <a:xfrm>
            <a:off x="1005840" y="3590472"/>
            <a:ext cx="66020" cy="65084"/>
          </a:xfrm>
          <a:prstGeom prst="line">
            <a:avLst/>
          </a:prstGeom>
          <a:noFill/>
          <a:ln w="27940">
            <a:solidFill>
              <a:srgbClr val="171B20"/>
            </a:solidFill>
            <a:prstDash val="solid"/>
          </a:ln>
        </p:spPr>
      </p:sp>
      <p:sp>
        <p:nvSpPr>
          <p:cNvPr id="26" name="Shape 24"/>
          <p:cNvSpPr/>
          <p:nvPr/>
        </p:nvSpPr>
        <p:spPr>
          <a:xfrm>
            <a:off x="1071860" y="3655556"/>
            <a:ext cx="66020" cy="65084"/>
          </a:xfrm>
          <a:prstGeom prst="line">
            <a:avLst/>
          </a:prstGeom>
          <a:noFill/>
          <a:ln w="27940">
            <a:solidFill>
              <a:srgbClr val="171B20"/>
            </a:solidFill>
            <a:prstDash val="solid"/>
          </a:ln>
        </p:spPr>
      </p:sp>
      <p:sp>
        <p:nvSpPr>
          <p:cNvPr id="27" name="Shape 25"/>
          <p:cNvSpPr/>
          <p:nvPr/>
        </p:nvSpPr>
        <p:spPr>
          <a:xfrm>
            <a:off x="1137879" y="3720640"/>
            <a:ext cx="66020" cy="65084"/>
          </a:xfrm>
          <a:prstGeom prst="line">
            <a:avLst/>
          </a:prstGeom>
          <a:noFill/>
          <a:ln w="27940">
            <a:solidFill>
              <a:srgbClr val="171B20"/>
            </a:solidFill>
            <a:prstDash val="solid"/>
          </a:ln>
        </p:spPr>
      </p:sp>
      <p:sp>
        <p:nvSpPr>
          <p:cNvPr id="28" name="Shape 26"/>
          <p:cNvSpPr/>
          <p:nvPr/>
        </p:nvSpPr>
        <p:spPr>
          <a:xfrm>
            <a:off x="1203899" y="3785724"/>
            <a:ext cx="66020" cy="65084"/>
          </a:xfrm>
          <a:prstGeom prst="line">
            <a:avLst/>
          </a:prstGeom>
          <a:noFill/>
          <a:ln w="27940">
            <a:solidFill>
              <a:srgbClr val="171B20"/>
            </a:solidFill>
            <a:prstDash val="solid"/>
          </a:ln>
        </p:spPr>
      </p:sp>
      <p:sp>
        <p:nvSpPr>
          <p:cNvPr id="29" name="Shape 27"/>
          <p:cNvSpPr/>
          <p:nvPr/>
        </p:nvSpPr>
        <p:spPr>
          <a:xfrm>
            <a:off x="1269919" y="3850807"/>
            <a:ext cx="66020" cy="65084"/>
          </a:xfrm>
          <a:prstGeom prst="line">
            <a:avLst/>
          </a:prstGeom>
          <a:noFill/>
          <a:ln w="27940">
            <a:solidFill>
              <a:srgbClr val="171B20"/>
            </a:solidFill>
            <a:prstDash val="solid"/>
          </a:ln>
        </p:spPr>
      </p:sp>
      <p:sp>
        <p:nvSpPr>
          <p:cNvPr id="30" name="Shape 28"/>
          <p:cNvSpPr/>
          <p:nvPr/>
        </p:nvSpPr>
        <p:spPr>
          <a:xfrm>
            <a:off x="1335938" y="3915891"/>
            <a:ext cx="66020" cy="65084"/>
          </a:xfrm>
          <a:prstGeom prst="line">
            <a:avLst/>
          </a:prstGeom>
          <a:noFill/>
          <a:ln w="27940">
            <a:solidFill>
              <a:srgbClr val="171B20"/>
            </a:solidFill>
            <a:prstDash val="solid"/>
          </a:ln>
        </p:spPr>
      </p:sp>
      <p:sp>
        <p:nvSpPr>
          <p:cNvPr id="31" name="Shape 29"/>
          <p:cNvSpPr/>
          <p:nvPr/>
        </p:nvSpPr>
        <p:spPr>
          <a:xfrm>
            <a:off x="1401958" y="3980975"/>
            <a:ext cx="66020" cy="65084"/>
          </a:xfrm>
          <a:prstGeom prst="line">
            <a:avLst/>
          </a:prstGeom>
          <a:noFill/>
          <a:ln w="27940">
            <a:solidFill>
              <a:srgbClr val="171B20"/>
            </a:solidFill>
            <a:prstDash val="solid"/>
          </a:ln>
        </p:spPr>
      </p:sp>
      <p:sp>
        <p:nvSpPr>
          <p:cNvPr id="32" name="Shape 30"/>
          <p:cNvSpPr/>
          <p:nvPr/>
        </p:nvSpPr>
        <p:spPr>
          <a:xfrm>
            <a:off x="1467978" y="4046059"/>
            <a:ext cx="66020" cy="65084"/>
          </a:xfrm>
          <a:prstGeom prst="line">
            <a:avLst/>
          </a:prstGeom>
          <a:noFill/>
          <a:ln w="27940">
            <a:solidFill>
              <a:srgbClr val="171B20"/>
            </a:solidFill>
            <a:prstDash val="solid"/>
          </a:ln>
        </p:spPr>
      </p:sp>
      <p:sp>
        <p:nvSpPr>
          <p:cNvPr id="33" name="Shape 31"/>
          <p:cNvSpPr/>
          <p:nvPr/>
        </p:nvSpPr>
        <p:spPr>
          <a:xfrm>
            <a:off x="1533997" y="4111142"/>
            <a:ext cx="66020" cy="65084"/>
          </a:xfrm>
          <a:prstGeom prst="line">
            <a:avLst/>
          </a:prstGeom>
          <a:noFill/>
          <a:ln w="27940">
            <a:solidFill>
              <a:srgbClr val="171B20"/>
            </a:solidFill>
            <a:prstDash val="solid"/>
          </a:ln>
        </p:spPr>
      </p:sp>
      <p:sp>
        <p:nvSpPr>
          <p:cNvPr id="34" name="Shape 32"/>
          <p:cNvSpPr/>
          <p:nvPr/>
        </p:nvSpPr>
        <p:spPr>
          <a:xfrm>
            <a:off x="1600017" y="4176226"/>
            <a:ext cx="66020" cy="65084"/>
          </a:xfrm>
          <a:prstGeom prst="line">
            <a:avLst/>
          </a:prstGeom>
          <a:noFill/>
          <a:ln w="27940">
            <a:solidFill>
              <a:srgbClr val="171B20"/>
            </a:solidFill>
            <a:prstDash val="solid"/>
          </a:ln>
        </p:spPr>
      </p:sp>
      <p:sp>
        <p:nvSpPr>
          <p:cNvPr id="35" name="Shape 33"/>
          <p:cNvSpPr/>
          <p:nvPr/>
        </p:nvSpPr>
        <p:spPr>
          <a:xfrm>
            <a:off x="1666037" y="4241310"/>
            <a:ext cx="66020" cy="65084"/>
          </a:xfrm>
          <a:prstGeom prst="line">
            <a:avLst/>
          </a:prstGeom>
          <a:noFill/>
          <a:ln w="27940">
            <a:solidFill>
              <a:srgbClr val="171B20"/>
            </a:solidFill>
            <a:prstDash val="solid"/>
          </a:ln>
        </p:spPr>
      </p:sp>
      <p:sp>
        <p:nvSpPr>
          <p:cNvPr id="36" name="Shape 34"/>
          <p:cNvSpPr/>
          <p:nvPr/>
        </p:nvSpPr>
        <p:spPr>
          <a:xfrm>
            <a:off x="1732056" y="4306394"/>
            <a:ext cx="66020" cy="65084"/>
          </a:xfrm>
          <a:prstGeom prst="line">
            <a:avLst/>
          </a:prstGeom>
          <a:noFill/>
          <a:ln w="27940">
            <a:solidFill>
              <a:srgbClr val="171B20"/>
            </a:solidFill>
            <a:prstDash val="solid"/>
          </a:ln>
        </p:spPr>
      </p:sp>
      <p:sp>
        <p:nvSpPr>
          <p:cNvPr id="37" name="Shape 35"/>
          <p:cNvSpPr/>
          <p:nvPr/>
        </p:nvSpPr>
        <p:spPr>
          <a:xfrm>
            <a:off x="1798076" y="4371477"/>
            <a:ext cx="66020" cy="65084"/>
          </a:xfrm>
          <a:prstGeom prst="line">
            <a:avLst/>
          </a:prstGeom>
          <a:noFill/>
          <a:ln w="27940">
            <a:solidFill>
              <a:srgbClr val="171B20"/>
            </a:solidFill>
            <a:prstDash val="solid"/>
          </a:ln>
        </p:spPr>
      </p:sp>
      <p:sp>
        <p:nvSpPr>
          <p:cNvPr id="38" name="Shape 36"/>
          <p:cNvSpPr/>
          <p:nvPr/>
        </p:nvSpPr>
        <p:spPr>
          <a:xfrm>
            <a:off x="1864096" y="4436561"/>
            <a:ext cx="66020" cy="65084"/>
          </a:xfrm>
          <a:prstGeom prst="line">
            <a:avLst/>
          </a:prstGeom>
          <a:noFill/>
          <a:ln w="27940">
            <a:solidFill>
              <a:srgbClr val="171B20"/>
            </a:solidFill>
            <a:prstDash val="solid"/>
          </a:ln>
        </p:spPr>
      </p:sp>
      <p:sp>
        <p:nvSpPr>
          <p:cNvPr id="39" name="Shape 37"/>
          <p:cNvSpPr/>
          <p:nvPr/>
        </p:nvSpPr>
        <p:spPr>
          <a:xfrm>
            <a:off x="1930116" y="4501645"/>
            <a:ext cx="66020" cy="65084"/>
          </a:xfrm>
          <a:prstGeom prst="line">
            <a:avLst/>
          </a:prstGeom>
          <a:noFill/>
          <a:ln w="27940">
            <a:solidFill>
              <a:srgbClr val="171B20"/>
            </a:solidFill>
            <a:prstDash val="solid"/>
          </a:ln>
        </p:spPr>
      </p:sp>
      <p:sp>
        <p:nvSpPr>
          <p:cNvPr id="40" name="Shape 38"/>
          <p:cNvSpPr/>
          <p:nvPr/>
        </p:nvSpPr>
        <p:spPr>
          <a:xfrm>
            <a:off x="1996135" y="4566729"/>
            <a:ext cx="66020" cy="65084"/>
          </a:xfrm>
          <a:prstGeom prst="line">
            <a:avLst/>
          </a:prstGeom>
          <a:noFill/>
          <a:ln w="27940">
            <a:solidFill>
              <a:srgbClr val="171B20"/>
            </a:solidFill>
            <a:prstDash val="solid"/>
          </a:ln>
        </p:spPr>
      </p:sp>
      <p:sp>
        <p:nvSpPr>
          <p:cNvPr id="41" name="Shape 39"/>
          <p:cNvSpPr/>
          <p:nvPr/>
        </p:nvSpPr>
        <p:spPr>
          <a:xfrm>
            <a:off x="2062155" y="4631813"/>
            <a:ext cx="66020" cy="65084"/>
          </a:xfrm>
          <a:prstGeom prst="line">
            <a:avLst/>
          </a:prstGeom>
          <a:noFill/>
          <a:ln w="27940">
            <a:solidFill>
              <a:srgbClr val="171B20"/>
            </a:solidFill>
            <a:prstDash val="solid"/>
          </a:ln>
        </p:spPr>
      </p:sp>
      <p:sp>
        <p:nvSpPr>
          <p:cNvPr id="42" name="Shape 40"/>
          <p:cNvSpPr/>
          <p:nvPr/>
        </p:nvSpPr>
        <p:spPr>
          <a:xfrm>
            <a:off x="2128175" y="4696896"/>
            <a:ext cx="66020" cy="65084"/>
          </a:xfrm>
          <a:prstGeom prst="line">
            <a:avLst/>
          </a:prstGeom>
          <a:noFill/>
          <a:ln w="27940">
            <a:solidFill>
              <a:srgbClr val="171B20"/>
            </a:solidFill>
            <a:prstDash val="solid"/>
          </a:ln>
        </p:spPr>
      </p:sp>
      <p:sp>
        <p:nvSpPr>
          <p:cNvPr id="43" name="Shape 41"/>
          <p:cNvSpPr/>
          <p:nvPr/>
        </p:nvSpPr>
        <p:spPr>
          <a:xfrm>
            <a:off x="2194194" y="4761980"/>
            <a:ext cx="66020" cy="65084"/>
          </a:xfrm>
          <a:prstGeom prst="line">
            <a:avLst/>
          </a:prstGeom>
          <a:noFill/>
          <a:ln w="27940">
            <a:solidFill>
              <a:srgbClr val="171B20"/>
            </a:solidFill>
            <a:prstDash val="solid"/>
          </a:ln>
        </p:spPr>
      </p:sp>
      <p:sp>
        <p:nvSpPr>
          <p:cNvPr id="44" name="Shape 42"/>
          <p:cNvSpPr/>
          <p:nvPr/>
        </p:nvSpPr>
        <p:spPr>
          <a:xfrm>
            <a:off x="2260214" y="4827064"/>
            <a:ext cx="66020" cy="65084"/>
          </a:xfrm>
          <a:prstGeom prst="line">
            <a:avLst/>
          </a:prstGeom>
          <a:noFill/>
          <a:ln w="27940">
            <a:solidFill>
              <a:srgbClr val="171B20"/>
            </a:solidFill>
            <a:prstDash val="solid"/>
          </a:ln>
        </p:spPr>
      </p:sp>
      <p:sp>
        <p:nvSpPr>
          <p:cNvPr id="45" name="Shape 43"/>
          <p:cNvSpPr/>
          <p:nvPr/>
        </p:nvSpPr>
        <p:spPr>
          <a:xfrm>
            <a:off x="2326234" y="4892148"/>
            <a:ext cx="66020" cy="65084"/>
          </a:xfrm>
          <a:prstGeom prst="line">
            <a:avLst/>
          </a:prstGeom>
          <a:noFill/>
          <a:ln w="27940">
            <a:solidFill>
              <a:srgbClr val="171B20"/>
            </a:solidFill>
            <a:prstDash val="solid"/>
          </a:ln>
        </p:spPr>
      </p:sp>
      <p:sp>
        <p:nvSpPr>
          <p:cNvPr id="46" name="Shape 44"/>
          <p:cNvSpPr/>
          <p:nvPr/>
        </p:nvSpPr>
        <p:spPr>
          <a:xfrm>
            <a:off x="2392253" y="4957231"/>
            <a:ext cx="66020" cy="65084"/>
          </a:xfrm>
          <a:prstGeom prst="line">
            <a:avLst/>
          </a:prstGeom>
          <a:noFill/>
          <a:ln w="27940">
            <a:solidFill>
              <a:srgbClr val="171B20"/>
            </a:solidFill>
            <a:prstDash val="solid"/>
          </a:ln>
        </p:spPr>
      </p:sp>
      <p:sp>
        <p:nvSpPr>
          <p:cNvPr id="47" name="Shape 45"/>
          <p:cNvSpPr/>
          <p:nvPr/>
        </p:nvSpPr>
        <p:spPr>
          <a:xfrm>
            <a:off x="2458273" y="5022315"/>
            <a:ext cx="66020" cy="65084"/>
          </a:xfrm>
          <a:prstGeom prst="line">
            <a:avLst/>
          </a:prstGeom>
          <a:noFill/>
          <a:ln w="27940">
            <a:solidFill>
              <a:srgbClr val="171B20"/>
            </a:solidFill>
            <a:prstDash val="solid"/>
          </a:ln>
        </p:spPr>
      </p:sp>
      <p:sp>
        <p:nvSpPr>
          <p:cNvPr id="48" name="Shape 46"/>
          <p:cNvSpPr/>
          <p:nvPr/>
        </p:nvSpPr>
        <p:spPr>
          <a:xfrm>
            <a:off x="2524293" y="5087399"/>
            <a:ext cx="66020" cy="65084"/>
          </a:xfrm>
          <a:prstGeom prst="line">
            <a:avLst/>
          </a:prstGeom>
          <a:noFill/>
          <a:ln w="27940">
            <a:solidFill>
              <a:srgbClr val="171B20"/>
            </a:solidFill>
            <a:prstDash val="solid"/>
          </a:ln>
        </p:spPr>
      </p:sp>
      <p:sp>
        <p:nvSpPr>
          <p:cNvPr id="49" name="Shape 47"/>
          <p:cNvSpPr/>
          <p:nvPr/>
        </p:nvSpPr>
        <p:spPr>
          <a:xfrm>
            <a:off x="2590312" y="5152483"/>
            <a:ext cx="66020" cy="65084"/>
          </a:xfrm>
          <a:prstGeom prst="line">
            <a:avLst/>
          </a:prstGeom>
          <a:noFill/>
          <a:ln w="27940">
            <a:solidFill>
              <a:srgbClr val="171B20"/>
            </a:solidFill>
            <a:prstDash val="solid"/>
          </a:ln>
        </p:spPr>
      </p:sp>
      <p:sp>
        <p:nvSpPr>
          <p:cNvPr id="50" name="Shape 48"/>
          <p:cNvSpPr/>
          <p:nvPr/>
        </p:nvSpPr>
        <p:spPr>
          <a:xfrm>
            <a:off x="2656332" y="5217566"/>
            <a:ext cx="66020" cy="65084"/>
          </a:xfrm>
          <a:prstGeom prst="line">
            <a:avLst/>
          </a:prstGeom>
          <a:noFill/>
          <a:ln w="27940">
            <a:solidFill>
              <a:srgbClr val="171B20"/>
            </a:solidFill>
            <a:prstDash val="solid"/>
          </a:ln>
        </p:spPr>
      </p:sp>
      <p:sp>
        <p:nvSpPr>
          <p:cNvPr id="51" name="Shape 49"/>
          <p:cNvSpPr/>
          <p:nvPr/>
        </p:nvSpPr>
        <p:spPr>
          <a:xfrm>
            <a:off x="2722352" y="5282650"/>
            <a:ext cx="66020" cy="65084"/>
          </a:xfrm>
          <a:prstGeom prst="line">
            <a:avLst/>
          </a:prstGeom>
          <a:noFill/>
          <a:ln w="27940">
            <a:solidFill>
              <a:srgbClr val="171B20"/>
            </a:solidFill>
            <a:prstDash val="solid"/>
          </a:ln>
        </p:spPr>
      </p:sp>
      <p:sp>
        <p:nvSpPr>
          <p:cNvPr id="52" name="Shape 50"/>
          <p:cNvSpPr/>
          <p:nvPr/>
        </p:nvSpPr>
        <p:spPr>
          <a:xfrm>
            <a:off x="2788371" y="5347734"/>
            <a:ext cx="66020" cy="65084"/>
          </a:xfrm>
          <a:prstGeom prst="line">
            <a:avLst/>
          </a:prstGeom>
          <a:noFill/>
          <a:ln w="27940">
            <a:solidFill>
              <a:srgbClr val="171B20"/>
            </a:solidFill>
            <a:prstDash val="solid"/>
          </a:ln>
        </p:spPr>
      </p:sp>
      <p:sp>
        <p:nvSpPr>
          <p:cNvPr id="53" name="Shape 51"/>
          <p:cNvSpPr/>
          <p:nvPr/>
        </p:nvSpPr>
        <p:spPr>
          <a:xfrm>
            <a:off x="2854391" y="5412818"/>
            <a:ext cx="66020" cy="65084"/>
          </a:xfrm>
          <a:prstGeom prst="line">
            <a:avLst/>
          </a:prstGeom>
          <a:noFill/>
          <a:ln w="27940">
            <a:solidFill>
              <a:srgbClr val="171B20"/>
            </a:solidFill>
            <a:prstDash val="solid"/>
          </a:ln>
        </p:spPr>
      </p:sp>
      <p:sp>
        <p:nvSpPr>
          <p:cNvPr id="54" name="Shape 52"/>
          <p:cNvSpPr/>
          <p:nvPr/>
        </p:nvSpPr>
        <p:spPr>
          <a:xfrm>
            <a:off x="2920411" y="5477901"/>
            <a:ext cx="66020" cy="65084"/>
          </a:xfrm>
          <a:prstGeom prst="line">
            <a:avLst/>
          </a:prstGeom>
          <a:noFill/>
          <a:ln w="27940">
            <a:solidFill>
              <a:srgbClr val="171B20"/>
            </a:solidFill>
            <a:prstDash val="solid"/>
          </a:ln>
        </p:spPr>
      </p:sp>
      <p:sp>
        <p:nvSpPr>
          <p:cNvPr id="55" name="Shape 53"/>
          <p:cNvSpPr/>
          <p:nvPr/>
        </p:nvSpPr>
        <p:spPr>
          <a:xfrm>
            <a:off x="2986430" y="5542985"/>
            <a:ext cx="66020" cy="13017"/>
          </a:xfrm>
          <a:prstGeom prst="line">
            <a:avLst/>
          </a:prstGeom>
          <a:noFill/>
          <a:ln w="27940">
            <a:solidFill>
              <a:srgbClr val="171B20"/>
            </a:solidFill>
            <a:prstDash val="solid"/>
          </a:ln>
        </p:spPr>
      </p:sp>
      <p:sp>
        <p:nvSpPr>
          <p:cNvPr id="56" name="Shape 54"/>
          <p:cNvSpPr/>
          <p:nvPr/>
        </p:nvSpPr>
        <p:spPr>
          <a:xfrm>
            <a:off x="3052450" y="5556002"/>
            <a:ext cx="66020" cy="0"/>
          </a:xfrm>
          <a:prstGeom prst="line">
            <a:avLst/>
          </a:prstGeom>
          <a:noFill/>
          <a:ln w="27940">
            <a:solidFill>
              <a:srgbClr val="171B20"/>
            </a:solidFill>
            <a:prstDash val="solid"/>
          </a:ln>
        </p:spPr>
      </p:sp>
      <p:sp>
        <p:nvSpPr>
          <p:cNvPr id="57" name="Shape 55"/>
          <p:cNvSpPr/>
          <p:nvPr/>
        </p:nvSpPr>
        <p:spPr>
          <a:xfrm>
            <a:off x="3118470" y="5556002"/>
            <a:ext cx="66020" cy="0"/>
          </a:xfrm>
          <a:prstGeom prst="line">
            <a:avLst/>
          </a:prstGeom>
          <a:noFill/>
          <a:ln w="27940">
            <a:solidFill>
              <a:srgbClr val="171B20"/>
            </a:solidFill>
            <a:prstDash val="solid"/>
          </a:ln>
        </p:spPr>
      </p:sp>
      <p:sp>
        <p:nvSpPr>
          <p:cNvPr id="58" name="Shape 56"/>
          <p:cNvSpPr/>
          <p:nvPr/>
        </p:nvSpPr>
        <p:spPr>
          <a:xfrm>
            <a:off x="3184489" y="5556002"/>
            <a:ext cx="66020" cy="0"/>
          </a:xfrm>
          <a:prstGeom prst="line">
            <a:avLst/>
          </a:prstGeom>
          <a:noFill/>
          <a:ln w="27940">
            <a:solidFill>
              <a:srgbClr val="171B20"/>
            </a:solidFill>
            <a:prstDash val="solid"/>
          </a:ln>
        </p:spPr>
      </p:sp>
      <p:sp>
        <p:nvSpPr>
          <p:cNvPr id="59" name="Shape 57"/>
          <p:cNvSpPr/>
          <p:nvPr/>
        </p:nvSpPr>
        <p:spPr>
          <a:xfrm>
            <a:off x="3250509" y="5556002"/>
            <a:ext cx="66020" cy="0"/>
          </a:xfrm>
          <a:prstGeom prst="line">
            <a:avLst/>
          </a:prstGeom>
          <a:noFill/>
          <a:ln w="27940">
            <a:solidFill>
              <a:srgbClr val="171B20"/>
            </a:solidFill>
            <a:prstDash val="solid"/>
          </a:ln>
        </p:spPr>
      </p:sp>
      <p:sp>
        <p:nvSpPr>
          <p:cNvPr id="60" name="Shape 58"/>
          <p:cNvSpPr/>
          <p:nvPr/>
        </p:nvSpPr>
        <p:spPr>
          <a:xfrm>
            <a:off x="3316529" y="5556002"/>
            <a:ext cx="66020" cy="0"/>
          </a:xfrm>
          <a:prstGeom prst="line">
            <a:avLst/>
          </a:prstGeom>
          <a:noFill/>
          <a:ln w="27940">
            <a:solidFill>
              <a:srgbClr val="171B20"/>
            </a:solidFill>
            <a:prstDash val="solid"/>
          </a:ln>
        </p:spPr>
      </p:sp>
      <p:sp>
        <p:nvSpPr>
          <p:cNvPr id="61" name="Shape 59"/>
          <p:cNvSpPr/>
          <p:nvPr/>
        </p:nvSpPr>
        <p:spPr>
          <a:xfrm>
            <a:off x="3382548" y="5556002"/>
            <a:ext cx="66020" cy="0"/>
          </a:xfrm>
          <a:prstGeom prst="line">
            <a:avLst/>
          </a:prstGeom>
          <a:noFill/>
          <a:ln w="27940">
            <a:solidFill>
              <a:srgbClr val="171B20"/>
            </a:solidFill>
            <a:prstDash val="solid"/>
          </a:ln>
        </p:spPr>
      </p:sp>
      <p:sp>
        <p:nvSpPr>
          <p:cNvPr id="62" name="Shape 60"/>
          <p:cNvSpPr/>
          <p:nvPr/>
        </p:nvSpPr>
        <p:spPr>
          <a:xfrm>
            <a:off x="3448568" y="5556002"/>
            <a:ext cx="66020" cy="0"/>
          </a:xfrm>
          <a:prstGeom prst="line">
            <a:avLst/>
          </a:prstGeom>
          <a:noFill/>
          <a:ln w="27940">
            <a:solidFill>
              <a:srgbClr val="171B20"/>
            </a:solidFill>
            <a:prstDash val="solid"/>
          </a:ln>
        </p:spPr>
      </p:sp>
      <p:sp>
        <p:nvSpPr>
          <p:cNvPr id="63" name="Shape 61"/>
          <p:cNvSpPr/>
          <p:nvPr/>
        </p:nvSpPr>
        <p:spPr>
          <a:xfrm>
            <a:off x="3514588" y="5556002"/>
            <a:ext cx="66020" cy="0"/>
          </a:xfrm>
          <a:prstGeom prst="line">
            <a:avLst/>
          </a:prstGeom>
          <a:noFill/>
          <a:ln w="27940">
            <a:solidFill>
              <a:srgbClr val="171B20"/>
            </a:solidFill>
            <a:prstDash val="solid"/>
          </a:ln>
        </p:spPr>
      </p:sp>
      <p:sp>
        <p:nvSpPr>
          <p:cNvPr id="64" name="Shape 62"/>
          <p:cNvSpPr/>
          <p:nvPr/>
        </p:nvSpPr>
        <p:spPr>
          <a:xfrm>
            <a:off x="3580608" y="5556002"/>
            <a:ext cx="66020" cy="0"/>
          </a:xfrm>
          <a:prstGeom prst="line">
            <a:avLst/>
          </a:prstGeom>
          <a:noFill/>
          <a:ln w="27940">
            <a:solidFill>
              <a:srgbClr val="171B20"/>
            </a:solidFill>
            <a:prstDash val="solid"/>
          </a:ln>
        </p:spPr>
      </p:sp>
      <p:sp>
        <p:nvSpPr>
          <p:cNvPr id="65" name="Shape 63"/>
          <p:cNvSpPr/>
          <p:nvPr/>
        </p:nvSpPr>
        <p:spPr>
          <a:xfrm>
            <a:off x="3646627" y="5556002"/>
            <a:ext cx="66020" cy="0"/>
          </a:xfrm>
          <a:prstGeom prst="line">
            <a:avLst/>
          </a:prstGeom>
          <a:noFill/>
          <a:ln w="27940">
            <a:solidFill>
              <a:srgbClr val="171B20"/>
            </a:solidFill>
            <a:prstDash val="solid"/>
          </a:ln>
        </p:spPr>
      </p:sp>
      <p:sp>
        <p:nvSpPr>
          <p:cNvPr id="66" name="Shape 64"/>
          <p:cNvSpPr/>
          <p:nvPr/>
        </p:nvSpPr>
        <p:spPr>
          <a:xfrm>
            <a:off x="3712647" y="5556002"/>
            <a:ext cx="66020" cy="0"/>
          </a:xfrm>
          <a:prstGeom prst="line">
            <a:avLst/>
          </a:prstGeom>
          <a:noFill/>
          <a:ln w="27940">
            <a:solidFill>
              <a:srgbClr val="171B20"/>
            </a:solidFill>
            <a:prstDash val="solid"/>
          </a:ln>
        </p:spPr>
      </p:sp>
      <p:sp>
        <p:nvSpPr>
          <p:cNvPr id="67" name="Shape 65"/>
          <p:cNvSpPr/>
          <p:nvPr/>
        </p:nvSpPr>
        <p:spPr>
          <a:xfrm>
            <a:off x="3778667" y="5556002"/>
            <a:ext cx="66020" cy="0"/>
          </a:xfrm>
          <a:prstGeom prst="line">
            <a:avLst/>
          </a:prstGeom>
          <a:noFill/>
          <a:ln w="27940">
            <a:solidFill>
              <a:srgbClr val="171B20"/>
            </a:solidFill>
            <a:prstDash val="solid"/>
          </a:ln>
        </p:spPr>
      </p:sp>
      <p:sp>
        <p:nvSpPr>
          <p:cNvPr id="68" name="Shape 66"/>
          <p:cNvSpPr/>
          <p:nvPr/>
        </p:nvSpPr>
        <p:spPr>
          <a:xfrm>
            <a:off x="3844686" y="5556002"/>
            <a:ext cx="66020" cy="0"/>
          </a:xfrm>
          <a:prstGeom prst="line">
            <a:avLst/>
          </a:prstGeom>
          <a:noFill/>
          <a:ln w="27940">
            <a:solidFill>
              <a:srgbClr val="171B20"/>
            </a:solidFill>
            <a:prstDash val="solid"/>
          </a:ln>
        </p:spPr>
      </p:sp>
      <p:sp>
        <p:nvSpPr>
          <p:cNvPr id="69" name="Shape 67"/>
          <p:cNvSpPr/>
          <p:nvPr/>
        </p:nvSpPr>
        <p:spPr>
          <a:xfrm>
            <a:off x="3910706" y="5556002"/>
            <a:ext cx="66020" cy="0"/>
          </a:xfrm>
          <a:prstGeom prst="line">
            <a:avLst/>
          </a:prstGeom>
          <a:noFill/>
          <a:ln w="27940">
            <a:solidFill>
              <a:srgbClr val="171B20"/>
            </a:solidFill>
            <a:prstDash val="solid"/>
          </a:ln>
        </p:spPr>
      </p:sp>
      <p:sp>
        <p:nvSpPr>
          <p:cNvPr id="70" name="Shape 68"/>
          <p:cNvSpPr/>
          <p:nvPr/>
        </p:nvSpPr>
        <p:spPr>
          <a:xfrm>
            <a:off x="3976726" y="5556002"/>
            <a:ext cx="66020" cy="0"/>
          </a:xfrm>
          <a:prstGeom prst="line">
            <a:avLst/>
          </a:prstGeom>
          <a:noFill/>
          <a:ln w="27940">
            <a:solidFill>
              <a:srgbClr val="171B20"/>
            </a:solidFill>
            <a:prstDash val="solid"/>
          </a:ln>
        </p:spPr>
      </p:sp>
      <p:sp>
        <p:nvSpPr>
          <p:cNvPr id="71" name="Shape 69"/>
          <p:cNvSpPr/>
          <p:nvPr/>
        </p:nvSpPr>
        <p:spPr>
          <a:xfrm>
            <a:off x="4042745" y="5556002"/>
            <a:ext cx="66020" cy="0"/>
          </a:xfrm>
          <a:prstGeom prst="line">
            <a:avLst/>
          </a:prstGeom>
          <a:noFill/>
          <a:ln w="27940">
            <a:solidFill>
              <a:srgbClr val="171B20"/>
            </a:solidFill>
            <a:prstDash val="solid"/>
          </a:ln>
        </p:spPr>
      </p:sp>
      <p:sp>
        <p:nvSpPr>
          <p:cNvPr id="72" name="Shape 70"/>
          <p:cNvSpPr/>
          <p:nvPr/>
        </p:nvSpPr>
        <p:spPr>
          <a:xfrm>
            <a:off x="4108765" y="5556002"/>
            <a:ext cx="66020" cy="0"/>
          </a:xfrm>
          <a:prstGeom prst="line">
            <a:avLst/>
          </a:prstGeom>
          <a:noFill/>
          <a:ln w="27940">
            <a:solidFill>
              <a:srgbClr val="171B20"/>
            </a:solidFill>
            <a:prstDash val="solid"/>
          </a:ln>
        </p:spPr>
      </p:sp>
      <p:sp>
        <p:nvSpPr>
          <p:cNvPr id="73" name="Shape 71"/>
          <p:cNvSpPr/>
          <p:nvPr/>
        </p:nvSpPr>
        <p:spPr>
          <a:xfrm>
            <a:off x="4174785" y="5556002"/>
            <a:ext cx="66020" cy="0"/>
          </a:xfrm>
          <a:prstGeom prst="line">
            <a:avLst/>
          </a:prstGeom>
          <a:noFill/>
          <a:ln w="27940">
            <a:solidFill>
              <a:srgbClr val="171B20"/>
            </a:solidFill>
            <a:prstDash val="solid"/>
          </a:ln>
        </p:spPr>
      </p:sp>
      <p:sp>
        <p:nvSpPr>
          <p:cNvPr id="74" name="Shape 72"/>
          <p:cNvSpPr/>
          <p:nvPr/>
        </p:nvSpPr>
        <p:spPr>
          <a:xfrm>
            <a:off x="4240804" y="5556002"/>
            <a:ext cx="66020" cy="0"/>
          </a:xfrm>
          <a:prstGeom prst="line">
            <a:avLst/>
          </a:prstGeom>
          <a:noFill/>
          <a:ln w="27940">
            <a:solidFill>
              <a:srgbClr val="171B20"/>
            </a:solidFill>
            <a:prstDash val="solid"/>
          </a:ln>
        </p:spPr>
      </p:sp>
      <p:sp>
        <p:nvSpPr>
          <p:cNvPr id="75" name="Shape 73"/>
          <p:cNvSpPr/>
          <p:nvPr/>
        </p:nvSpPr>
        <p:spPr>
          <a:xfrm>
            <a:off x="4306824" y="5556002"/>
            <a:ext cx="66020" cy="0"/>
          </a:xfrm>
          <a:prstGeom prst="line">
            <a:avLst/>
          </a:prstGeom>
          <a:noFill/>
          <a:ln w="27940">
            <a:solidFill>
              <a:srgbClr val="171B20"/>
            </a:solidFill>
            <a:prstDash val="solid"/>
          </a:ln>
        </p:spPr>
      </p:sp>
      <p:sp>
        <p:nvSpPr>
          <p:cNvPr id="76" name="Shape 74"/>
          <p:cNvSpPr/>
          <p:nvPr/>
        </p:nvSpPr>
        <p:spPr>
          <a:xfrm>
            <a:off x="4372844" y="5556002"/>
            <a:ext cx="66020" cy="0"/>
          </a:xfrm>
          <a:prstGeom prst="line">
            <a:avLst/>
          </a:prstGeom>
          <a:noFill/>
          <a:ln w="27940">
            <a:solidFill>
              <a:srgbClr val="171B20"/>
            </a:solidFill>
            <a:prstDash val="solid"/>
          </a:ln>
        </p:spPr>
      </p:sp>
      <p:sp>
        <p:nvSpPr>
          <p:cNvPr id="77" name="Shape 75"/>
          <p:cNvSpPr/>
          <p:nvPr/>
        </p:nvSpPr>
        <p:spPr>
          <a:xfrm>
            <a:off x="4438863" y="5556002"/>
            <a:ext cx="66020" cy="0"/>
          </a:xfrm>
          <a:prstGeom prst="line">
            <a:avLst/>
          </a:prstGeom>
          <a:noFill/>
          <a:ln w="27940">
            <a:solidFill>
              <a:srgbClr val="171B20"/>
            </a:solidFill>
            <a:prstDash val="solid"/>
          </a:ln>
        </p:spPr>
      </p:sp>
      <p:sp>
        <p:nvSpPr>
          <p:cNvPr id="78" name="Shape 76"/>
          <p:cNvSpPr/>
          <p:nvPr/>
        </p:nvSpPr>
        <p:spPr>
          <a:xfrm>
            <a:off x="4504883" y="5556002"/>
            <a:ext cx="66020" cy="0"/>
          </a:xfrm>
          <a:prstGeom prst="line">
            <a:avLst/>
          </a:prstGeom>
          <a:noFill/>
          <a:ln w="27940">
            <a:solidFill>
              <a:srgbClr val="171B20"/>
            </a:solidFill>
            <a:prstDash val="solid"/>
          </a:ln>
        </p:spPr>
      </p:sp>
      <p:sp>
        <p:nvSpPr>
          <p:cNvPr id="79" name="Shape 77"/>
          <p:cNvSpPr/>
          <p:nvPr/>
        </p:nvSpPr>
        <p:spPr>
          <a:xfrm>
            <a:off x="4570903" y="5556002"/>
            <a:ext cx="66020" cy="0"/>
          </a:xfrm>
          <a:prstGeom prst="line">
            <a:avLst/>
          </a:prstGeom>
          <a:noFill/>
          <a:ln w="27940">
            <a:solidFill>
              <a:srgbClr val="171B20"/>
            </a:solidFill>
            <a:prstDash val="solid"/>
          </a:ln>
        </p:spPr>
      </p:sp>
      <p:sp>
        <p:nvSpPr>
          <p:cNvPr id="80" name="Shape 78"/>
          <p:cNvSpPr/>
          <p:nvPr/>
        </p:nvSpPr>
        <p:spPr>
          <a:xfrm>
            <a:off x="4636922" y="5556002"/>
            <a:ext cx="66020" cy="0"/>
          </a:xfrm>
          <a:prstGeom prst="line">
            <a:avLst/>
          </a:prstGeom>
          <a:noFill/>
          <a:ln w="27940">
            <a:solidFill>
              <a:srgbClr val="171B20"/>
            </a:solidFill>
            <a:prstDash val="solid"/>
          </a:ln>
        </p:spPr>
      </p:sp>
      <p:sp>
        <p:nvSpPr>
          <p:cNvPr id="81" name="Shape 79"/>
          <p:cNvSpPr/>
          <p:nvPr/>
        </p:nvSpPr>
        <p:spPr>
          <a:xfrm>
            <a:off x="4702942" y="5556002"/>
            <a:ext cx="66020" cy="0"/>
          </a:xfrm>
          <a:prstGeom prst="line">
            <a:avLst/>
          </a:prstGeom>
          <a:noFill/>
          <a:ln w="27940">
            <a:solidFill>
              <a:srgbClr val="171B20"/>
            </a:solidFill>
            <a:prstDash val="solid"/>
          </a:ln>
        </p:spPr>
      </p:sp>
      <p:sp>
        <p:nvSpPr>
          <p:cNvPr id="82" name="Shape 80"/>
          <p:cNvSpPr/>
          <p:nvPr/>
        </p:nvSpPr>
        <p:spPr>
          <a:xfrm>
            <a:off x="4768962" y="5556002"/>
            <a:ext cx="66020" cy="0"/>
          </a:xfrm>
          <a:prstGeom prst="line">
            <a:avLst/>
          </a:prstGeom>
          <a:noFill/>
          <a:ln w="27940">
            <a:solidFill>
              <a:srgbClr val="171B20"/>
            </a:solidFill>
            <a:prstDash val="solid"/>
          </a:ln>
        </p:spPr>
      </p:sp>
      <p:sp>
        <p:nvSpPr>
          <p:cNvPr id="83" name="Shape 81"/>
          <p:cNvSpPr/>
          <p:nvPr/>
        </p:nvSpPr>
        <p:spPr>
          <a:xfrm>
            <a:off x="4834981" y="5556002"/>
            <a:ext cx="66020" cy="0"/>
          </a:xfrm>
          <a:prstGeom prst="line">
            <a:avLst/>
          </a:prstGeom>
          <a:noFill/>
          <a:ln w="27940">
            <a:solidFill>
              <a:srgbClr val="171B20"/>
            </a:solidFill>
            <a:prstDash val="solid"/>
          </a:ln>
        </p:spPr>
      </p:sp>
      <p:sp>
        <p:nvSpPr>
          <p:cNvPr id="84" name="Shape 82"/>
          <p:cNvSpPr/>
          <p:nvPr/>
        </p:nvSpPr>
        <p:spPr>
          <a:xfrm>
            <a:off x="4901001" y="5556002"/>
            <a:ext cx="66020" cy="0"/>
          </a:xfrm>
          <a:prstGeom prst="line">
            <a:avLst/>
          </a:prstGeom>
          <a:noFill/>
          <a:ln w="27940">
            <a:solidFill>
              <a:srgbClr val="171B20"/>
            </a:solidFill>
            <a:prstDash val="solid"/>
          </a:ln>
        </p:spPr>
      </p:sp>
      <p:sp>
        <p:nvSpPr>
          <p:cNvPr id="85" name="Shape 83"/>
          <p:cNvSpPr/>
          <p:nvPr/>
        </p:nvSpPr>
        <p:spPr>
          <a:xfrm>
            <a:off x="4967021" y="5556002"/>
            <a:ext cx="66020" cy="0"/>
          </a:xfrm>
          <a:prstGeom prst="line">
            <a:avLst/>
          </a:prstGeom>
          <a:noFill/>
          <a:ln w="27940">
            <a:solidFill>
              <a:srgbClr val="171B20"/>
            </a:solidFill>
            <a:prstDash val="solid"/>
          </a:ln>
        </p:spPr>
      </p:sp>
      <p:sp>
        <p:nvSpPr>
          <p:cNvPr id="86" name="Shape 84"/>
          <p:cNvSpPr/>
          <p:nvPr/>
        </p:nvSpPr>
        <p:spPr>
          <a:xfrm>
            <a:off x="5033040" y="5556002"/>
            <a:ext cx="66020" cy="0"/>
          </a:xfrm>
          <a:prstGeom prst="line">
            <a:avLst/>
          </a:prstGeom>
          <a:noFill/>
          <a:ln w="27940">
            <a:solidFill>
              <a:srgbClr val="171B20"/>
            </a:solidFill>
            <a:prstDash val="solid"/>
          </a:ln>
        </p:spPr>
      </p:sp>
      <p:sp>
        <p:nvSpPr>
          <p:cNvPr id="87" name="Shape 85"/>
          <p:cNvSpPr/>
          <p:nvPr/>
        </p:nvSpPr>
        <p:spPr>
          <a:xfrm>
            <a:off x="5099060" y="5556002"/>
            <a:ext cx="66020" cy="0"/>
          </a:xfrm>
          <a:prstGeom prst="line">
            <a:avLst/>
          </a:prstGeom>
          <a:noFill/>
          <a:ln w="27940">
            <a:solidFill>
              <a:srgbClr val="171B20"/>
            </a:solidFill>
            <a:prstDash val="solid"/>
          </a:ln>
        </p:spPr>
      </p:sp>
      <p:sp>
        <p:nvSpPr>
          <p:cNvPr id="88" name="Shape 86"/>
          <p:cNvSpPr/>
          <p:nvPr/>
        </p:nvSpPr>
        <p:spPr>
          <a:xfrm>
            <a:off x="5165080" y="5556002"/>
            <a:ext cx="66020" cy="0"/>
          </a:xfrm>
          <a:prstGeom prst="line">
            <a:avLst/>
          </a:prstGeom>
          <a:noFill/>
          <a:ln w="27940">
            <a:solidFill>
              <a:srgbClr val="171B20"/>
            </a:solidFill>
            <a:prstDash val="solid"/>
          </a:ln>
        </p:spPr>
      </p:sp>
      <p:sp>
        <p:nvSpPr>
          <p:cNvPr id="89" name="Shape 87"/>
          <p:cNvSpPr/>
          <p:nvPr/>
        </p:nvSpPr>
        <p:spPr>
          <a:xfrm>
            <a:off x="5231100" y="5556002"/>
            <a:ext cx="66020" cy="0"/>
          </a:xfrm>
          <a:prstGeom prst="line">
            <a:avLst/>
          </a:prstGeom>
          <a:noFill/>
          <a:ln w="27940">
            <a:solidFill>
              <a:srgbClr val="171B20"/>
            </a:solidFill>
            <a:prstDash val="solid"/>
          </a:ln>
        </p:spPr>
      </p:sp>
      <p:sp>
        <p:nvSpPr>
          <p:cNvPr id="90" name="Shape 88"/>
          <p:cNvSpPr/>
          <p:nvPr/>
        </p:nvSpPr>
        <p:spPr>
          <a:xfrm>
            <a:off x="5297119" y="5556002"/>
            <a:ext cx="66020" cy="0"/>
          </a:xfrm>
          <a:prstGeom prst="line">
            <a:avLst/>
          </a:prstGeom>
          <a:noFill/>
          <a:ln w="27940">
            <a:solidFill>
              <a:srgbClr val="171B20"/>
            </a:solidFill>
            <a:prstDash val="solid"/>
          </a:ln>
        </p:spPr>
      </p:sp>
      <p:sp>
        <p:nvSpPr>
          <p:cNvPr id="91" name="Shape 89"/>
          <p:cNvSpPr/>
          <p:nvPr/>
        </p:nvSpPr>
        <p:spPr>
          <a:xfrm>
            <a:off x="5363139" y="5556002"/>
            <a:ext cx="66020" cy="0"/>
          </a:xfrm>
          <a:prstGeom prst="line">
            <a:avLst/>
          </a:prstGeom>
          <a:noFill/>
          <a:ln w="27940">
            <a:solidFill>
              <a:srgbClr val="171B20"/>
            </a:solidFill>
            <a:prstDash val="solid"/>
          </a:ln>
        </p:spPr>
      </p:sp>
      <p:sp>
        <p:nvSpPr>
          <p:cNvPr id="92" name="Shape 90"/>
          <p:cNvSpPr/>
          <p:nvPr/>
        </p:nvSpPr>
        <p:spPr>
          <a:xfrm>
            <a:off x="5429159" y="5556002"/>
            <a:ext cx="66020" cy="0"/>
          </a:xfrm>
          <a:prstGeom prst="line">
            <a:avLst/>
          </a:prstGeom>
          <a:noFill/>
          <a:ln w="27940">
            <a:solidFill>
              <a:srgbClr val="171B20"/>
            </a:solidFill>
            <a:prstDash val="solid"/>
          </a:ln>
        </p:spPr>
      </p:sp>
      <p:sp>
        <p:nvSpPr>
          <p:cNvPr id="93" name="Shape 91"/>
          <p:cNvSpPr/>
          <p:nvPr/>
        </p:nvSpPr>
        <p:spPr>
          <a:xfrm>
            <a:off x="5495178" y="5556002"/>
            <a:ext cx="66020" cy="0"/>
          </a:xfrm>
          <a:prstGeom prst="line">
            <a:avLst/>
          </a:prstGeom>
          <a:noFill/>
          <a:ln w="27940">
            <a:solidFill>
              <a:srgbClr val="171B20"/>
            </a:solidFill>
            <a:prstDash val="solid"/>
          </a:ln>
        </p:spPr>
      </p:sp>
      <p:sp>
        <p:nvSpPr>
          <p:cNvPr id="94" name="Shape 92"/>
          <p:cNvSpPr/>
          <p:nvPr/>
        </p:nvSpPr>
        <p:spPr>
          <a:xfrm>
            <a:off x="5561198" y="5556002"/>
            <a:ext cx="66020" cy="-13017"/>
          </a:xfrm>
          <a:prstGeom prst="line">
            <a:avLst/>
          </a:prstGeom>
          <a:noFill/>
          <a:ln w="27940">
            <a:solidFill>
              <a:srgbClr val="171B20"/>
            </a:solidFill>
            <a:prstDash val="solid"/>
          </a:ln>
        </p:spPr>
      </p:sp>
      <p:sp>
        <p:nvSpPr>
          <p:cNvPr id="95" name="Shape 93"/>
          <p:cNvSpPr/>
          <p:nvPr/>
        </p:nvSpPr>
        <p:spPr>
          <a:xfrm>
            <a:off x="5627218" y="5542985"/>
            <a:ext cx="66020" cy="-65084"/>
          </a:xfrm>
          <a:prstGeom prst="line">
            <a:avLst/>
          </a:prstGeom>
          <a:noFill/>
          <a:ln w="27940">
            <a:solidFill>
              <a:srgbClr val="171B20"/>
            </a:solidFill>
            <a:prstDash val="solid"/>
          </a:ln>
        </p:spPr>
      </p:sp>
      <p:sp>
        <p:nvSpPr>
          <p:cNvPr id="96" name="Shape 94"/>
          <p:cNvSpPr/>
          <p:nvPr/>
        </p:nvSpPr>
        <p:spPr>
          <a:xfrm>
            <a:off x="5693237" y="5477901"/>
            <a:ext cx="66020" cy="-65084"/>
          </a:xfrm>
          <a:prstGeom prst="line">
            <a:avLst/>
          </a:prstGeom>
          <a:noFill/>
          <a:ln w="27940">
            <a:solidFill>
              <a:srgbClr val="171B20"/>
            </a:solidFill>
            <a:prstDash val="solid"/>
          </a:ln>
        </p:spPr>
      </p:sp>
      <p:sp>
        <p:nvSpPr>
          <p:cNvPr id="97" name="Shape 95"/>
          <p:cNvSpPr/>
          <p:nvPr/>
        </p:nvSpPr>
        <p:spPr>
          <a:xfrm>
            <a:off x="5759257" y="5412818"/>
            <a:ext cx="66020" cy="-65084"/>
          </a:xfrm>
          <a:prstGeom prst="line">
            <a:avLst/>
          </a:prstGeom>
          <a:noFill/>
          <a:ln w="27940">
            <a:solidFill>
              <a:srgbClr val="171B20"/>
            </a:solidFill>
            <a:prstDash val="solid"/>
          </a:ln>
        </p:spPr>
      </p:sp>
      <p:sp>
        <p:nvSpPr>
          <p:cNvPr id="98" name="Shape 96"/>
          <p:cNvSpPr/>
          <p:nvPr/>
        </p:nvSpPr>
        <p:spPr>
          <a:xfrm>
            <a:off x="5825277" y="5347734"/>
            <a:ext cx="66020" cy="-65084"/>
          </a:xfrm>
          <a:prstGeom prst="line">
            <a:avLst/>
          </a:prstGeom>
          <a:noFill/>
          <a:ln w="27940">
            <a:solidFill>
              <a:srgbClr val="171B20"/>
            </a:solidFill>
            <a:prstDash val="solid"/>
          </a:ln>
        </p:spPr>
      </p:sp>
      <p:sp>
        <p:nvSpPr>
          <p:cNvPr id="99" name="Shape 97"/>
          <p:cNvSpPr/>
          <p:nvPr/>
        </p:nvSpPr>
        <p:spPr>
          <a:xfrm>
            <a:off x="5891296" y="5282650"/>
            <a:ext cx="66020" cy="-65084"/>
          </a:xfrm>
          <a:prstGeom prst="line">
            <a:avLst/>
          </a:prstGeom>
          <a:noFill/>
          <a:ln w="27940">
            <a:solidFill>
              <a:srgbClr val="171B20"/>
            </a:solidFill>
            <a:prstDash val="solid"/>
          </a:ln>
        </p:spPr>
      </p:sp>
      <p:sp>
        <p:nvSpPr>
          <p:cNvPr id="100" name="Shape 98"/>
          <p:cNvSpPr/>
          <p:nvPr/>
        </p:nvSpPr>
        <p:spPr>
          <a:xfrm>
            <a:off x="5957316" y="5217566"/>
            <a:ext cx="66020" cy="-65084"/>
          </a:xfrm>
          <a:prstGeom prst="line">
            <a:avLst/>
          </a:prstGeom>
          <a:noFill/>
          <a:ln w="27940">
            <a:solidFill>
              <a:srgbClr val="171B20"/>
            </a:solidFill>
            <a:prstDash val="solid"/>
          </a:ln>
        </p:spPr>
      </p:sp>
      <p:sp>
        <p:nvSpPr>
          <p:cNvPr id="101" name="Shape 99"/>
          <p:cNvSpPr/>
          <p:nvPr/>
        </p:nvSpPr>
        <p:spPr>
          <a:xfrm>
            <a:off x="6023336" y="5152483"/>
            <a:ext cx="66020" cy="-65084"/>
          </a:xfrm>
          <a:prstGeom prst="line">
            <a:avLst/>
          </a:prstGeom>
          <a:noFill/>
          <a:ln w="27940">
            <a:solidFill>
              <a:srgbClr val="171B20"/>
            </a:solidFill>
            <a:prstDash val="solid"/>
          </a:ln>
        </p:spPr>
      </p:sp>
      <p:sp>
        <p:nvSpPr>
          <p:cNvPr id="102" name="Shape 100"/>
          <p:cNvSpPr/>
          <p:nvPr/>
        </p:nvSpPr>
        <p:spPr>
          <a:xfrm>
            <a:off x="6089355" y="5087399"/>
            <a:ext cx="66020" cy="-65084"/>
          </a:xfrm>
          <a:prstGeom prst="line">
            <a:avLst/>
          </a:prstGeom>
          <a:noFill/>
          <a:ln w="27940">
            <a:solidFill>
              <a:srgbClr val="171B20"/>
            </a:solidFill>
            <a:prstDash val="solid"/>
          </a:ln>
        </p:spPr>
      </p:sp>
      <p:sp>
        <p:nvSpPr>
          <p:cNvPr id="103" name="Shape 101"/>
          <p:cNvSpPr/>
          <p:nvPr/>
        </p:nvSpPr>
        <p:spPr>
          <a:xfrm>
            <a:off x="6155375" y="5022315"/>
            <a:ext cx="66020" cy="-65084"/>
          </a:xfrm>
          <a:prstGeom prst="line">
            <a:avLst/>
          </a:prstGeom>
          <a:noFill/>
          <a:ln w="27940">
            <a:solidFill>
              <a:srgbClr val="171B20"/>
            </a:solidFill>
            <a:prstDash val="solid"/>
          </a:ln>
        </p:spPr>
      </p:sp>
      <p:sp>
        <p:nvSpPr>
          <p:cNvPr id="104" name="Shape 102"/>
          <p:cNvSpPr/>
          <p:nvPr/>
        </p:nvSpPr>
        <p:spPr>
          <a:xfrm>
            <a:off x="6221395" y="4957231"/>
            <a:ext cx="66020" cy="-65084"/>
          </a:xfrm>
          <a:prstGeom prst="line">
            <a:avLst/>
          </a:prstGeom>
          <a:noFill/>
          <a:ln w="27940">
            <a:solidFill>
              <a:srgbClr val="171B20"/>
            </a:solidFill>
            <a:prstDash val="solid"/>
          </a:ln>
        </p:spPr>
      </p:sp>
      <p:sp>
        <p:nvSpPr>
          <p:cNvPr id="105" name="Shape 103"/>
          <p:cNvSpPr/>
          <p:nvPr/>
        </p:nvSpPr>
        <p:spPr>
          <a:xfrm>
            <a:off x="6287414" y="4892148"/>
            <a:ext cx="66020" cy="-65084"/>
          </a:xfrm>
          <a:prstGeom prst="line">
            <a:avLst/>
          </a:prstGeom>
          <a:noFill/>
          <a:ln w="27940">
            <a:solidFill>
              <a:srgbClr val="171B20"/>
            </a:solidFill>
            <a:prstDash val="solid"/>
          </a:ln>
        </p:spPr>
      </p:sp>
      <p:sp>
        <p:nvSpPr>
          <p:cNvPr id="106" name="Shape 104"/>
          <p:cNvSpPr/>
          <p:nvPr/>
        </p:nvSpPr>
        <p:spPr>
          <a:xfrm>
            <a:off x="6353434" y="4827064"/>
            <a:ext cx="66020" cy="-65084"/>
          </a:xfrm>
          <a:prstGeom prst="line">
            <a:avLst/>
          </a:prstGeom>
          <a:noFill/>
          <a:ln w="27940">
            <a:solidFill>
              <a:srgbClr val="171B20"/>
            </a:solidFill>
            <a:prstDash val="solid"/>
          </a:ln>
        </p:spPr>
      </p:sp>
      <p:sp>
        <p:nvSpPr>
          <p:cNvPr id="107" name="Shape 105"/>
          <p:cNvSpPr/>
          <p:nvPr/>
        </p:nvSpPr>
        <p:spPr>
          <a:xfrm>
            <a:off x="6419454" y="4761980"/>
            <a:ext cx="66020" cy="-65084"/>
          </a:xfrm>
          <a:prstGeom prst="line">
            <a:avLst/>
          </a:prstGeom>
          <a:noFill/>
          <a:ln w="27940">
            <a:solidFill>
              <a:srgbClr val="171B20"/>
            </a:solidFill>
            <a:prstDash val="solid"/>
          </a:ln>
        </p:spPr>
      </p:sp>
      <p:sp>
        <p:nvSpPr>
          <p:cNvPr id="108" name="Shape 106"/>
          <p:cNvSpPr/>
          <p:nvPr/>
        </p:nvSpPr>
        <p:spPr>
          <a:xfrm>
            <a:off x="6485473" y="4696896"/>
            <a:ext cx="66020" cy="-65084"/>
          </a:xfrm>
          <a:prstGeom prst="line">
            <a:avLst/>
          </a:prstGeom>
          <a:noFill/>
          <a:ln w="27940">
            <a:solidFill>
              <a:srgbClr val="171B20"/>
            </a:solidFill>
            <a:prstDash val="solid"/>
          </a:ln>
        </p:spPr>
      </p:sp>
      <p:sp>
        <p:nvSpPr>
          <p:cNvPr id="109" name="Shape 107"/>
          <p:cNvSpPr/>
          <p:nvPr/>
        </p:nvSpPr>
        <p:spPr>
          <a:xfrm>
            <a:off x="6551493" y="4631813"/>
            <a:ext cx="66020" cy="-65084"/>
          </a:xfrm>
          <a:prstGeom prst="line">
            <a:avLst/>
          </a:prstGeom>
          <a:noFill/>
          <a:ln w="27940">
            <a:solidFill>
              <a:srgbClr val="171B20"/>
            </a:solidFill>
            <a:prstDash val="solid"/>
          </a:ln>
        </p:spPr>
      </p:sp>
      <p:sp>
        <p:nvSpPr>
          <p:cNvPr id="110" name="Shape 108"/>
          <p:cNvSpPr/>
          <p:nvPr/>
        </p:nvSpPr>
        <p:spPr>
          <a:xfrm>
            <a:off x="6617513" y="4566729"/>
            <a:ext cx="66020" cy="-65084"/>
          </a:xfrm>
          <a:prstGeom prst="line">
            <a:avLst/>
          </a:prstGeom>
          <a:noFill/>
          <a:ln w="27940">
            <a:solidFill>
              <a:srgbClr val="171B20"/>
            </a:solidFill>
            <a:prstDash val="solid"/>
          </a:ln>
        </p:spPr>
      </p:sp>
      <p:sp>
        <p:nvSpPr>
          <p:cNvPr id="111" name="Shape 109"/>
          <p:cNvSpPr/>
          <p:nvPr/>
        </p:nvSpPr>
        <p:spPr>
          <a:xfrm>
            <a:off x="6683532" y="4501645"/>
            <a:ext cx="66020" cy="-65084"/>
          </a:xfrm>
          <a:prstGeom prst="line">
            <a:avLst/>
          </a:prstGeom>
          <a:noFill/>
          <a:ln w="27940">
            <a:solidFill>
              <a:srgbClr val="171B20"/>
            </a:solidFill>
            <a:prstDash val="solid"/>
          </a:ln>
        </p:spPr>
      </p:sp>
      <p:sp>
        <p:nvSpPr>
          <p:cNvPr id="112" name="Shape 110"/>
          <p:cNvSpPr/>
          <p:nvPr/>
        </p:nvSpPr>
        <p:spPr>
          <a:xfrm>
            <a:off x="6749552" y="4436561"/>
            <a:ext cx="66020" cy="-65084"/>
          </a:xfrm>
          <a:prstGeom prst="line">
            <a:avLst/>
          </a:prstGeom>
          <a:noFill/>
          <a:ln w="27940">
            <a:solidFill>
              <a:srgbClr val="171B20"/>
            </a:solidFill>
            <a:prstDash val="solid"/>
          </a:ln>
        </p:spPr>
      </p:sp>
      <p:sp>
        <p:nvSpPr>
          <p:cNvPr id="113" name="Shape 111"/>
          <p:cNvSpPr/>
          <p:nvPr/>
        </p:nvSpPr>
        <p:spPr>
          <a:xfrm>
            <a:off x="6815572" y="4371477"/>
            <a:ext cx="66020" cy="-65084"/>
          </a:xfrm>
          <a:prstGeom prst="line">
            <a:avLst/>
          </a:prstGeom>
          <a:noFill/>
          <a:ln w="27940">
            <a:solidFill>
              <a:srgbClr val="171B20"/>
            </a:solidFill>
            <a:prstDash val="solid"/>
          </a:ln>
        </p:spPr>
      </p:sp>
      <p:sp>
        <p:nvSpPr>
          <p:cNvPr id="114" name="Shape 112"/>
          <p:cNvSpPr/>
          <p:nvPr/>
        </p:nvSpPr>
        <p:spPr>
          <a:xfrm>
            <a:off x="6881592" y="4306394"/>
            <a:ext cx="66020" cy="-65084"/>
          </a:xfrm>
          <a:prstGeom prst="line">
            <a:avLst/>
          </a:prstGeom>
          <a:noFill/>
          <a:ln w="27940">
            <a:solidFill>
              <a:srgbClr val="171B20"/>
            </a:solidFill>
            <a:prstDash val="solid"/>
          </a:ln>
        </p:spPr>
      </p:sp>
      <p:sp>
        <p:nvSpPr>
          <p:cNvPr id="115" name="Shape 113"/>
          <p:cNvSpPr/>
          <p:nvPr/>
        </p:nvSpPr>
        <p:spPr>
          <a:xfrm>
            <a:off x="6947611" y="4241310"/>
            <a:ext cx="66020" cy="-65084"/>
          </a:xfrm>
          <a:prstGeom prst="line">
            <a:avLst/>
          </a:prstGeom>
          <a:noFill/>
          <a:ln w="27940">
            <a:solidFill>
              <a:srgbClr val="171B20"/>
            </a:solidFill>
            <a:prstDash val="solid"/>
          </a:ln>
        </p:spPr>
      </p:sp>
      <p:sp>
        <p:nvSpPr>
          <p:cNvPr id="116" name="Shape 114"/>
          <p:cNvSpPr/>
          <p:nvPr/>
        </p:nvSpPr>
        <p:spPr>
          <a:xfrm>
            <a:off x="7013631" y="4176226"/>
            <a:ext cx="66020" cy="-65084"/>
          </a:xfrm>
          <a:prstGeom prst="line">
            <a:avLst/>
          </a:prstGeom>
          <a:noFill/>
          <a:ln w="27940">
            <a:solidFill>
              <a:srgbClr val="171B20"/>
            </a:solidFill>
            <a:prstDash val="solid"/>
          </a:ln>
        </p:spPr>
      </p:sp>
      <p:sp>
        <p:nvSpPr>
          <p:cNvPr id="117" name="Shape 115"/>
          <p:cNvSpPr/>
          <p:nvPr/>
        </p:nvSpPr>
        <p:spPr>
          <a:xfrm>
            <a:off x="7079651" y="4111142"/>
            <a:ext cx="66020" cy="-65084"/>
          </a:xfrm>
          <a:prstGeom prst="line">
            <a:avLst/>
          </a:prstGeom>
          <a:noFill/>
          <a:ln w="27940">
            <a:solidFill>
              <a:srgbClr val="171B20"/>
            </a:solidFill>
            <a:prstDash val="solid"/>
          </a:ln>
        </p:spPr>
      </p:sp>
      <p:sp>
        <p:nvSpPr>
          <p:cNvPr id="118" name="Shape 116"/>
          <p:cNvSpPr/>
          <p:nvPr/>
        </p:nvSpPr>
        <p:spPr>
          <a:xfrm>
            <a:off x="7145670" y="4046059"/>
            <a:ext cx="66020" cy="-65084"/>
          </a:xfrm>
          <a:prstGeom prst="line">
            <a:avLst/>
          </a:prstGeom>
          <a:noFill/>
          <a:ln w="27940">
            <a:solidFill>
              <a:srgbClr val="171B20"/>
            </a:solidFill>
            <a:prstDash val="solid"/>
          </a:ln>
        </p:spPr>
      </p:sp>
      <p:sp>
        <p:nvSpPr>
          <p:cNvPr id="119" name="Shape 117"/>
          <p:cNvSpPr/>
          <p:nvPr/>
        </p:nvSpPr>
        <p:spPr>
          <a:xfrm>
            <a:off x="7211690" y="3980975"/>
            <a:ext cx="66020" cy="-65084"/>
          </a:xfrm>
          <a:prstGeom prst="line">
            <a:avLst/>
          </a:prstGeom>
          <a:noFill/>
          <a:ln w="27940">
            <a:solidFill>
              <a:srgbClr val="171B20"/>
            </a:solidFill>
            <a:prstDash val="solid"/>
          </a:ln>
        </p:spPr>
      </p:sp>
      <p:sp>
        <p:nvSpPr>
          <p:cNvPr id="120" name="Shape 118"/>
          <p:cNvSpPr/>
          <p:nvPr/>
        </p:nvSpPr>
        <p:spPr>
          <a:xfrm>
            <a:off x="7277710" y="3915891"/>
            <a:ext cx="66020" cy="-65084"/>
          </a:xfrm>
          <a:prstGeom prst="line">
            <a:avLst/>
          </a:prstGeom>
          <a:noFill/>
          <a:ln w="27940">
            <a:solidFill>
              <a:srgbClr val="171B20"/>
            </a:solidFill>
            <a:prstDash val="solid"/>
          </a:ln>
        </p:spPr>
      </p:sp>
      <p:sp>
        <p:nvSpPr>
          <p:cNvPr id="121" name="Shape 119"/>
          <p:cNvSpPr/>
          <p:nvPr/>
        </p:nvSpPr>
        <p:spPr>
          <a:xfrm>
            <a:off x="7343729" y="3850807"/>
            <a:ext cx="66020" cy="-65084"/>
          </a:xfrm>
          <a:prstGeom prst="line">
            <a:avLst/>
          </a:prstGeom>
          <a:noFill/>
          <a:ln w="27940">
            <a:solidFill>
              <a:srgbClr val="171B20"/>
            </a:solidFill>
            <a:prstDash val="solid"/>
          </a:ln>
        </p:spPr>
      </p:sp>
      <p:sp>
        <p:nvSpPr>
          <p:cNvPr id="122" name="Shape 120"/>
          <p:cNvSpPr/>
          <p:nvPr/>
        </p:nvSpPr>
        <p:spPr>
          <a:xfrm>
            <a:off x="7409749" y="3785724"/>
            <a:ext cx="66020" cy="-65084"/>
          </a:xfrm>
          <a:prstGeom prst="line">
            <a:avLst/>
          </a:prstGeom>
          <a:noFill/>
          <a:ln w="27940">
            <a:solidFill>
              <a:srgbClr val="171B20"/>
            </a:solidFill>
            <a:prstDash val="solid"/>
          </a:ln>
        </p:spPr>
      </p:sp>
      <p:sp>
        <p:nvSpPr>
          <p:cNvPr id="123" name="Shape 121"/>
          <p:cNvSpPr/>
          <p:nvPr/>
        </p:nvSpPr>
        <p:spPr>
          <a:xfrm>
            <a:off x="7475769" y="3720640"/>
            <a:ext cx="66020" cy="-65084"/>
          </a:xfrm>
          <a:prstGeom prst="line">
            <a:avLst/>
          </a:prstGeom>
          <a:noFill/>
          <a:ln w="27940">
            <a:solidFill>
              <a:srgbClr val="171B20"/>
            </a:solidFill>
            <a:prstDash val="solid"/>
          </a:ln>
        </p:spPr>
      </p:sp>
      <p:sp>
        <p:nvSpPr>
          <p:cNvPr id="124" name="Shape 122"/>
          <p:cNvSpPr/>
          <p:nvPr/>
        </p:nvSpPr>
        <p:spPr>
          <a:xfrm>
            <a:off x="7541788" y="3655556"/>
            <a:ext cx="66020" cy="-65084"/>
          </a:xfrm>
          <a:prstGeom prst="line">
            <a:avLst/>
          </a:prstGeom>
          <a:noFill/>
          <a:ln w="27940">
            <a:solidFill>
              <a:srgbClr val="171B20"/>
            </a:solidFill>
            <a:prstDash val="solid"/>
          </a:ln>
        </p:spPr>
      </p:sp>
      <p:sp>
        <p:nvSpPr>
          <p:cNvPr id="125" name="Text 123"/>
          <p:cNvSpPr/>
          <p:nvPr/>
        </p:nvSpPr>
        <p:spPr>
          <a:xfrm>
            <a:off x="932688" y="3529584"/>
            <a:ext cx="2560320" cy="228600"/>
          </a:xfrm>
          <a:prstGeom prst="rect">
            <a:avLst/>
          </a:prstGeom>
          <a:noFill/>
          <a:ln/>
        </p:spPr>
        <p:txBody>
          <a:bodyPr wrap="square" lIns="0" tIns="0" rIns="0" bIns="0" rtlCol="0" anchor="ctr"/>
          <a:lstStyle/>
          <a:p>
            <a:pPr indent="0" marL="0">
              <a:buNone/>
            </a:pPr>
            <a:r>
              <a:rPr lang="en-US" sz="1100" dirty="0">
                <a:solidFill>
                  <a:srgbClr val="788271"/>
                </a:solidFill>
                <a:latin typeface="Arial" pitchFamily="34" charset="0"/>
                <a:ea typeface="Arial" pitchFamily="34" charset="-122"/>
                <a:cs typeface="Arial" pitchFamily="34" charset="-120"/>
              </a:rPr>
              <a:t>Portfolio P&amp;L ($k)</a:t>
            </a:r>
            <a:endParaRPr lang="en-US" sz="1100" dirty="0"/>
          </a:p>
        </p:txBody>
      </p:sp>
      <p:sp>
        <p:nvSpPr>
          <p:cNvPr id="126" name="Text 124"/>
          <p:cNvSpPr/>
          <p:nvPr/>
        </p:nvSpPr>
        <p:spPr>
          <a:xfrm>
            <a:off x="8485632" y="3584448"/>
            <a:ext cx="2743200" cy="713232"/>
          </a:xfrm>
          <a:prstGeom prst="rect">
            <a:avLst/>
          </a:prstGeom>
          <a:noFill/>
          <a:ln/>
        </p:spPr>
        <p:txBody>
          <a:bodyPr wrap="square" lIns="0" tIns="0" rIns="0" bIns="0" rtlCol="0" anchor="ctr"/>
          <a:lstStyle/>
          <a:p>
            <a:pPr indent="0" marL="0">
              <a:buNone/>
            </a:pPr>
            <a:r>
              <a:rPr lang="en-US" sz="2200" b="1" dirty="0">
                <a:solidFill>
                  <a:srgbClr val="CC6271"/>
                </a:solidFill>
                <a:latin typeface="Arial" pitchFamily="34" charset="0"/>
                <a:ea typeface="Arial" pitchFamily="34" charset="-122"/>
                <a:cs typeface="Arial" pitchFamily="34" charset="-120"/>
              </a:rPr>
              <a:t>NBC &gt; 0</a:t>
            </a:r>
            <a:endParaRPr lang="en-US" sz="2200" dirty="0"/>
          </a:p>
          <a:p>
            <a:pPr indent="0" marL="0">
              <a:buNone/>
            </a:pPr>
            <a:r>
              <a:rPr lang="en-US" sz="2200" b="1" dirty="0">
                <a:solidFill>
                  <a:srgbClr val="CC6271"/>
                </a:solidFill>
                <a:latin typeface="Arial" pitchFamily="34" charset="0"/>
                <a:ea typeface="Arial" pitchFamily="34" charset="-122"/>
                <a:cs typeface="Arial" pitchFamily="34" charset="-120"/>
              </a:rPr>
              <a:t>|r| &gt; 0.99%</a:t>
            </a:r>
            <a:endParaRPr lang="en-US" sz="2200" dirty="0"/>
          </a:p>
        </p:txBody>
      </p:sp>
      <p:sp>
        <p:nvSpPr>
          <p:cNvPr id="127" name="Text 125"/>
          <p:cNvSpPr/>
          <p:nvPr/>
        </p:nvSpPr>
        <p:spPr>
          <a:xfrm>
            <a:off x="8485632" y="4718304"/>
            <a:ext cx="2743200" cy="713232"/>
          </a:xfrm>
          <a:prstGeom prst="rect">
            <a:avLst/>
          </a:prstGeom>
          <a:noFill/>
          <a:ln/>
        </p:spPr>
        <p:txBody>
          <a:bodyPr wrap="square" lIns="0" tIns="0" rIns="0" bIns="0" rtlCol="0" anchor="ctr"/>
          <a:lstStyle/>
          <a:p>
            <a:pPr indent="0" marL="0">
              <a:buNone/>
            </a:pPr>
            <a:r>
              <a:rPr lang="en-US" sz="2200" b="1" dirty="0">
                <a:solidFill>
                  <a:srgbClr val="171B20"/>
                </a:solidFill>
                <a:latin typeface="Arial" pitchFamily="34" charset="0"/>
                <a:ea typeface="Arial" pitchFamily="34" charset="-122"/>
                <a:cs typeface="Arial" pitchFamily="34" charset="-120"/>
              </a:rPr>
              <a:t>Net profit &gt; 0</a:t>
            </a:r>
            <a:endParaRPr lang="en-US" sz="2200" dirty="0"/>
          </a:p>
          <a:p>
            <a:pPr indent="0" marL="0">
              <a:buNone/>
            </a:pPr>
            <a:r>
              <a:rPr lang="en-US" sz="2200" b="1" dirty="0">
                <a:solidFill>
                  <a:srgbClr val="171B20"/>
                </a:solidFill>
                <a:latin typeface="Arial" pitchFamily="34" charset="0"/>
                <a:ea typeface="Arial" pitchFamily="34" charset="-122"/>
                <a:cs typeface="Arial" pitchFamily="34" charset="-120"/>
              </a:rPr>
              <a:t>|r| &gt; 1.01%</a:t>
            </a:r>
            <a:endParaRPr lang="en-US" sz="2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5F6F2"/>
        </a:solidFill>
      </p:bgPr>
    </p:bg>
    <p:spTree>
      <p:nvGrpSpPr>
        <p:cNvPr id="1" name=""/>
        <p:cNvGrpSpPr/>
        <p:nvPr/>
      </p:nvGrpSpPr>
      <p:grpSpPr>
        <a:xfrm>
          <a:off x="0" y="0"/>
          <a:ext cx="0" cy="0"/>
          <a:chOff x="0" y="0"/>
          <a:chExt cx="0" cy="0"/>
        </a:xfrm>
      </p:grpSpPr>
      <p:sp>
        <p:nvSpPr>
          <p:cNvPr id="2" name="Shape 0"/>
          <p:cNvSpPr/>
          <p:nvPr/>
        </p:nvSpPr>
        <p:spPr>
          <a:xfrm>
            <a:off x="457200" y="246888"/>
            <a:ext cx="292608" cy="292608"/>
          </a:xfrm>
          <a:prstGeom prst="roundRect">
            <a:avLst>
              <a:gd name="adj" fmla="val 25000"/>
            </a:avLst>
          </a:prstGeom>
          <a:solidFill>
            <a:srgbClr val="FFDF00"/>
          </a:solidFill>
          <a:ln w="7620">
            <a:solidFill>
              <a:srgbClr val="FFDF00"/>
            </a:solidFill>
            <a:prstDash val="solid"/>
          </a:ln>
        </p:spPr>
      </p:sp>
      <p:sp>
        <p:nvSpPr>
          <p:cNvPr id="3" name="Text 1"/>
          <p:cNvSpPr/>
          <p:nvPr/>
        </p:nvSpPr>
        <p:spPr>
          <a:xfrm>
            <a:off x="532181" y="285293"/>
            <a:ext cx="164592" cy="182880"/>
          </a:xfrm>
          <a:prstGeom prst="rect">
            <a:avLst/>
          </a:prstGeom>
          <a:noFill/>
          <a:ln/>
        </p:spPr>
        <p:txBody>
          <a:bodyPr wrap="square" lIns="0" tIns="0" rIns="0" bIns="0" rtlCol="0" anchor="ctr"/>
          <a:lstStyle/>
          <a:p>
            <a:pPr indent="0" marL="0">
              <a:buNone/>
            </a:pPr>
            <a:r>
              <a:rPr lang="en-US" sz="1200" b="1" dirty="0">
                <a:solidFill>
                  <a:srgbClr val="171B20"/>
                </a:solidFill>
                <a:latin typeface="Arial" pitchFamily="34" charset="0"/>
                <a:ea typeface="Arial" pitchFamily="34" charset="-122"/>
                <a:cs typeface="Arial" pitchFamily="34" charset="-120"/>
              </a:rPr>
              <a:t>N</a:t>
            </a:r>
            <a:endParaRPr lang="en-US" sz="1200" dirty="0"/>
          </a:p>
        </p:txBody>
      </p:sp>
      <p:sp>
        <p:nvSpPr>
          <p:cNvPr id="4" name="Text 2"/>
          <p:cNvSpPr/>
          <p:nvPr/>
        </p:nvSpPr>
        <p:spPr>
          <a:xfrm>
            <a:off x="877824" y="283464"/>
            <a:ext cx="3657600" cy="182880"/>
          </a:xfrm>
          <a:prstGeom prst="rect">
            <a:avLst/>
          </a:prstGeom>
          <a:noFill/>
          <a:ln/>
        </p:spPr>
        <p:txBody>
          <a:bodyPr wrap="square" lIns="0" tIns="0" rIns="0" bIns="0" rtlCol="0" anchor="ctr"/>
          <a:lstStyle/>
          <a:p>
            <a:pPr indent="0" marL="0">
              <a:buNone/>
            </a:pPr>
            <a:r>
              <a:rPr lang="en-US" sz="1000" b="1" spc="80" kern="0" dirty="0">
                <a:solidFill>
                  <a:srgbClr val="171B20"/>
                </a:solidFill>
                <a:latin typeface="Arial" pitchFamily="34" charset="0"/>
                <a:ea typeface="Arial" pitchFamily="34" charset="-122"/>
                <a:cs typeface="Arial" pitchFamily="34" charset="-120"/>
              </a:rPr>
              <a:t>NBC / GEOMETRY LAB</a:t>
            </a:r>
            <a:endParaRPr lang="en-US" sz="1000" dirty="0"/>
          </a:p>
        </p:txBody>
      </p:sp>
      <p:sp>
        <p:nvSpPr>
          <p:cNvPr id="5" name="Text 3"/>
          <p:cNvSpPr/>
          <p:nvPr/>
        </p:nvSpPr>
        <p:spPr>
          <a:xfrm>
            <a:off x="7498080" y="283464"/>
            <a:ext cx="4160520" cy="182880"/>
          </a:xfrm>
          <a:prstGeom prst="rect">
            <a:avLst/>
          </a:prstGeom>
          <a:noFill/>
          <a:ln/>
        </p:spPr>
        <p:txBody>
          <a:bodyPr wrap="square" lIns="0" tIns="0" rIns="0" bIns="0" rtlCol="0" anchor="ctr"/>
          <a:lstStyle/>
          <a:p>
            <a:pPr algn="r" indent="0" marL="0">
              <a:buNone/>
            </a:pPr>
            <a:r>
              <a:rPr lang="en-US" sz="900" spc="70" kern="0" dirty="0">
                <a:solidFill>
                  <a:srgbClr val="788271"/>
                </a:solidFill>
                <a:latin typeface="Arial" pitchFamily="34" charset="0"/>
                <a:ea typeface="Arial" pitchFamily="34" charset="-122"/>
                <a:cs typeface="Arial" pitchFamily="34" charset="-120"/>
              </a:rPr>
              <a:t>04 / MIRROR</a:t>
            </a:r>
            <a:endParaRPr lang="en-US" sz="900" dirty="0"/>
          </a:p>
        </p:txBody>
      </p:sp>
      <p:sp>
        <p:nvSpPr>
          <p:cNvPr id="6" name="Text 4"/>
          <p:cNvSpPr/>
          <p:nvPr/>
        </p:nvSpPr>
        <p:spPr>
          <a:xfrm>
            <a:off x="530352" y="859536"/>
            <a:ext cx="11064240" cy="786384"/>
          </a:xfrm>
          <a:prstGeom prst="rect">
            <a:avLst/>
          </a:prstGeom>
          <a:noFill/>
          <a:ln/>
        </p:spPr>
        <p:txBody>
          <a:bodyPr wrap="square" lIns="0" tIns="0" rIns="0" bIns="0" rtlCol="0" anchor="ctr"/>
          <a:lstStyle/>
          <a:p>
            <a:pPr indent="0" marL="0">
              <a:buNone/>
            </a:pPr>
            <a:r>
              <a:rPr lang="en-US" sz="3100" b="1" dirty="0">
                <a:solidFill>
                  <a:srgbClr val="171B20"/>
                </a:solidFill>
                <a:latin typeface="Arial" pitchFamily="34" charset="0"/>
                <a:ea typeface="Arial" pitchFamily="34" charset="-122"/>
                <a:cs typeface="Arial" pitchFamily="34" charset="-120"/>
              </a:rPr>
              <a:t>A round trip in price can destroy both accounts.</a:t>
            </a:r>
            <a:endParaRPr lang="en-US" sz="3100" dirty="0"/>
          </a:p>
        </p:txBody>
      </p:sp>
      <p:sp>
        <p:nvSpPr>
          <p:cNvPr id="7" name="Text 5"/>
          <p:cNvSpPr/>
          <p:nvPr/>
        </p:nvSpPr>
        <p:spPr>
          <a:xfrm>
            <a:off x="548640" y="1655064"/>
            <a:ext cx="10972800" cy="384048"/>
          </a:xfrm>
          <a:prstGeom prst="rect">
            <a:avLst/>
          </a:prstGeom>
          <a:noFill/>
          <a:ln/>
        </p:spPr>
        <p:txBody>
          <a:bodyPr wrap="square" lIns="0" tIns="0" rIns="0" bIns="0" rtlCol="0" anchor="ctr"/>
          <a:lstStyle/>
          <a:p>
            <a:pPr indent="0" marL="0">
              <a:buNone/>
            </a:pPr>
            <a:r>
              <a:rPr lang="en-US" sz="1300" dirty="0">
                <a:solidFill>
                  <a:srgbClr val="788271"/>
                </a:solidFill>
                <a:latin typeface="Arial" pitchFamily="34" charset="0"/>
                <a:ea typeface="Arial" pitchFamily="34" charset="-122"/>
                <a:cs typeface="Arial" pitchFamily="34" charset="-120"/>
              </a:rPr>
              <a:t>Same final price. Different irreversible account states.</a:t>
            </a:r>
            <a:endParaRPr lang="en-US" sz="1300" dirty="0"/>
          </a:p>
        </p:txBody>
      </p:sp>
      <p:sp>
        <p:nvSpPr>
          <p:cNvPr id="8" name="Shape 6"/>
          <p:cNvSpPr/>
          <p:nvPr/>
        </p:nvSpPr>
        <p:spPr>
          <a:xfrm>
            <a:off x="530352" y="6455664"/>
            <a:ext cx="11109960" cy="0"/>
          </a:xfrm>
          <a:prstGeom prst="line">
            <a:avLst/>
          </a:prstGeom>
          <a:noFill/>
          <a:ln w="10160">
            <a:solidFill>
              <a:srgbClr val="E1E6DA"/>
            </a:solidFill>
            <a:prstDash val="solid"/>
          </a:ln>
        </p:spPr>
      </p:sp>
      <p:sp>
        <p:nvSpPr>
          <p:cNvPr id="9" name="Text 7"/>
          <p:cNvSpPr/>
          <p:nvPr/>
        </p:nvSpPr>
        <p:spPr>
          <a:xfrm>
            <a:off x="548640" y="6556248"/>
            <a:ext cx="10287000" cy="146304"/>
          </a:xfrm>
          <a:prstGeom prst="rect">
            <a:avLst/>
          </a:prstGeom>
          <a:noFill/>
          <a:ln/>
        </p:spPr>
        <p:txBody>
          <a:bodyPr wrap="square" lIns="0" tIns="0" rIns="0" bIns="0" rtlCol="0" anchor="ctr"/>
          <a:lstStyle/>
          <a:p>
            <a:pPr indent="0" marL="0">
              <a:buNone/>
            </a:pPr>
            <a:r>
              <a:rPr lang="en-US" sz="700" dirty="0">
                <a:solidFill>
                  <a:srgbClr val="788271"/>
                </a:solidFill>
                <a:latin typeface="Arial" pitchFamily="34" charset="0"/>
                <a:ea typeface="Arial" pitchFamily="34" charset="-122"/>
                <a:cs typeface="Arial" pitchFamily="34" charset="-120"/>
              </a:rPr>
              <a:t>Synthetic research illustration • Not historical performance • Model v1.0</a:t>
            </a:r>
            <a:endParaRPr lang="en-US" sz="700" dirty="0"/>
          </a:p>
        </p:txBody>
      </p:sp>
      <p:sp>
        <p:nvSpPr>
          <p:cNvPr id="10" name="Text 8"/>
          <p:cNvSpPr/>
          <p:nvPr/>
        </p:nvSpPr>
        <p:spPr>
          <a:xfrm>
            <a:off x="11091672" y="6547104"/>
            <a:ext cx="539496" cy="164592"/>
          </a:xfrm>
          <a:prstGeom prst="rect">
            <a:avLst/>
          </a:prstGeom>
          <a:noFill/>
          <a:ln/>
        </p:spPr>
        <p:txBody>
          <a:bodyPr wrap="square" lIns="0" tIns="0" rIns="0" bIns="0" rtlCol="0" anchor="ctr"/>
          <a:lstStyle/>
          <a:p>
            <a:pPr algn="r" indent="0" marL="0">
              <a:buNone/>
            </a:pPr>
            <a:r>
              <a:rPr lang="en-US" sz="900" dirty="0">
                <a:solidFill>
                  <a:srgbClr val="788271"/>
                </a:solidFill>
                <a:latin typeface="Arial" pitchFamily="34" charset="0"/>
                <a:ea typeface="Arial" pitchFamily="34" charset="-122"/>
                <a:cs typeface="Arial" pitchFamily="34" charset="-120"/>
              </a:rPr>
              <a:t>24</a:t>
            </a:r>
            <a:endParaRPr lang="en-US" sz="900" dirty="0"/>
          </a:p>
        </p:txBody>
      </p:sp>
      <p:sp>
        <p:nvSpPr>
          <p:cNvPr id="11" name="Shape 9"/>
          <p:cNvSpPr/>
          <p:nvPr/>
        </p:nvSpPr>
        <p:spPr>
          <a:xfrm>
            <a:off x="1033272" y="3319272"/>
            <a:ext cx="3063240" cy="1143000"/>
          </a:xfrm>
          <a:prstGeom prst="line">
            <a:avLst/>
          </a:prstGeom>
          <a:noFill/>
          <a:ln w="30480">
            <a:solidFill>
              <a:srgbClr val="171B20"/>
            </a:solidFill>
            <a:prstDash val="solid"/>
          </a:ln>
        </p:spPr>
      </p:sp>
      <p:sp>
        <p:nvSpPr>
          <p:cNvPr id="12" name="Shape 10"/>
          <p:cNvSpPr/>
          <p:nvPr/>
        </p:nvSpPr>
        <p:spPr>
          <a:xfrm>
            <a:off x="4096512" y="4462272"/>
            <a:ext cx="3319272" cy="-2011680"/>
          </a:xfrm>
          <a:prstGeom prst="line">
            <a:avLst/>
          </a:prstGeom>
          <a:noFill/>
          <a:ln w="30480">
            <a:solidFill>
              <a:srgbClr val="171B20"/>
            </a:solidFill>
            <a:prstDash val="solid"/>
          </a:ln>
        </p:spPr>
      </p:sp>
      <p:sp>
        <p:nvSpPr>
          <p:cNvPr id="13" name="Shape 11"/>
          <p:cNvSpPr/>
          <p:nvPr/>
        </p:nvSpPr>
        <p:spPr>
          <a:xfrm>
            <a:off x="7415784" y="2450592"/>
            <a:ext cx="3392424" cy="868680"/>
          </a:xfrm>
          <a:prstGeom prst="line">
            <a:avLst/>
          </a:prstGeom>
          <a:noFill/>
          <a:ln w="30480">
            <a:solidFill>
              <a:srgbClr val="171B20"/>
            </a:solidFill>
            <a:prstDash val="solid"/>
          </a:ln>
        </p:spPr>
      </p:sp>
      <p:sp>
        <p:nvSpPr>
          <p:cNvPr id="14" name="Shape 12"/>
          <p:cNvSpPr/>
          <p:nvPr/>
        </p:nvSpPr>
        <p:spPr>
          <a:xfrm>
            <a:off x="941832" y="3227832"/>
            <a:ext cx="182880" cy="182880"/>
          </a:xfrm>
          <a:prstGeom prst="ellipse">
            <a:avLst/>
          </a:prstGeom>
          <a:solidFill>
            <a:srgbClr val="FFDF00"/>
          </a:solidFill>
          <a:ln w="12700">
            <a:solidFill>
              <a:srgbClr val="171B20"/>
            </a:solidFill>
            <a:prstDash val="solid"/>
          </a:ln>
        </p:spPr>
      </p:sp>
      <p:sp>
        <p:nvSpPr>
          <p:cNvPr id="15" name="Text 13"/>
          <p:cNvSpPr/>
          <p:nvPr/>
        </p:nvSpPr>
        <p:spPr>
          <a:xfrm>
            <a:off x="9144" y="3538728"/>
            <a:ext cx="2048256" cy="502920"/>
          </a:xfrm>
          <a:prstGeom prst="rect">
            <a:avLst/>
          </a:prstGeom>
          <a:noFill/>
          <a:ln/>
        </p:spPr>
        <p:txBody>
          <a:bodyPr wrap="square" lIns="0" tIns="0" rIns="0" bIns="0" rtlCol="0" anchor="ctr"/>
          <a:lstStyle/>
          <a:p>
            <a:pPr algn="ctr" indent="0" marL="0">
              <a:buNone/>
            </a:pPr>
            <a:r>
              <a:rPr lang="en-US" sz="1300" dirty="0">
                <a:solidFill>
                  <a:srgbClr val="788271"/>
                </a:solidFill>
                <a:latin typeface="Arial" pitchFamily="34" charset="0"/>
                <a:ea typeface="Arial" pitchFamily="34" charset="-122"/>
                <a:cs typeface="Arial" pitchFamily="34" charset="-120"/>
              </a:rPr>
              <a:t>100 / open pair</a:t>
            </a:r>
            <a:endParaRPr lang="en-US" sz="1300" dirty="0"/>
          </a:p>
        </p:txBody>
      </p:sp>
      <p:sp>
        <p:nvSpPr>
          <p:cNvPr id="16" name="Shape 14"/>
          <p:cNvSpPr/>
          <p:nvPr/>
        </p:nvSpPr>
        <p:spPr>
          <a:xfrm>
            <a:off x="4005072" y="4370832"/>
            <a:ext cx="182880" cy="182880"/>
          </a:xfrm>
          <a:prstGeom prst="ellipse">
            <a:avLst/>
          </a:prstGeom>
          <a:solidFill>
            <a:srgbClr val="FFFFFF"/>
          </a:solidFill>
          <a:ln w="12700">
            <a:solidFill>
              <a:srgbClr val="171B20"/>
            </a:solidFill>
            <a:prstDash val="solid"/>
          </a:ln>
        </p:spPr>
      </p:sp>
      <p:sp>
        <p:nvSpPr>
          <p:cNvPr id="17" name="Text 15"/>
          <p:cNvSpPr/>
          <p:nvPr/>
        </p:nvSpPr>
        <p:spPr>
          <a:xfrm>
            <a:off x="3072384" y="4681728"/>
            <a:ext cx="2048256" cy="502920"/>
          </a:xfrm>
          <a:prstGeom prst="rect">
            <a:avLst/>
          </a:prstGeom>
          <a:noFill/>
          <a:ln/>
        </p:spPr>
        <p:txBody>
          <a:bodyPr wrap="square" lIns="0" tIns="0" rIns="0" bIns="0" rtlCol="0" anchor="ctr"/>
          <a:lstStyle/>
          <a:p>
            <a:pPr algn="ctr" indent="0" marL="0">
              <a:buNone/>
            </a:pPr>
            <a:r>
              <a:rPr lang="en-US" sz="1300" dirty="0">
                <a:solidFill>
                  <a:srgbClr val="788271"/>
                </a:solidFill>
                <a:latin typeface="Arial" pitchFamily="34" charset="0"/>
                <a:ea typeface="Arial" pitchFamily="34" charset="-122"/>
                <a:cs typeface="Arial" pitchFamily="34" charset="-120"/>
              </a:rPr>
              <a:t>99 / long closes</a:t>
            </a:r>
            <a:endParaRPr lang="en-US" sz="1300" dirty="0"/>
          </a:p>
        </p:txBody>
      </p:sp>
      <p:sp>
        <p:nvSpPr>
          <p:cNvPr id="18" name="Shape 16"/>
          <p:cNvSpPr/>
          <p:nvPr/>
        </p:nvSpPr>
        <p:spPr>
          <a:xfrm>
            <a:off x="7324344" y="2359152"/>
            <a:ext cx="182880" cy="182880"/>
          </a:xfrm>
          <a:prstGeom prst="ellipse">
            <a:avLst/>
          </a:prstGeom>
          <a:solidFill>
            <a:srgbClr val="FFFFFF"/>
          </a:solidFill>
          <a:ln w="12700">
            <a:solidFill>
              <a:srgbClr val="171B20"/>
            </a:solidFill>
            <a:prstDash val="solid"/>
          </a:ln>
        </p:spPr>
      </p:sp>
      <p:sp>
        <p:nvSpPr>
          <p:cNvPr id="19" name="Text 17"/>
          <p:cNvSpPr/>
          <p:nvPr/>
        </p:nvSpPr>
        <p:spPr>
          <a:xfrm>
            <a:off x="6391656" y="2670048"/>
            <a:ext cx="2048256" cy="502920"/>
          </a:xfrm>
          <a:prstGeom prst="rect">
            <a:avLst/>
          </a:prstGeom>
          <a:noFill/>
          <a:ln/>
        </p:spPr>
        <p:txBody>
          <a:bodyPr wrap="square" lIns="0" tIns="0" rIns="0" bIns="0" rtlCol="0" anchor="ctr"/>
          <a:lstStyle/>
          <a:p>
            <a:pPr algn="ctr" indent="0" marL="0">
              <a:buNone/>
            </a:pPr>
            <a:r>
              <a:rPr lang="en-US" sz="1300" dirty="0">
                <a:solidFill>
                  <a:srgbClr val="788271"/>
                </a:solidFill>
                <a:latin typeface="Arial" pitchFamily="34" charset="0"/>
                <a:ea typeface="Arial" pitchFamily="34" charset="-122"/>
                <a:cs typeface="Arial" pitchFamily="34" charset="-120"/>
              </a:rPr>
              <a:t>101 / short closes</a:t>
            </a:r>
            <a:endParaRPr lang="en-US" sz="1300" dirty="0"/>
          </a:p>
        </p:txBody>
      </p:sp>
      <p:sp>
        <p:nvSpPr>
          <p:cNvPr id="20" name="Shape 18"/>
          <p:cNvSpPr/>
          <p:nvPr/>
        </p:nvSpPr>
        <p:spPr>
          <a:xfrm>
            <a:off x="10716768" y="3227832"/>
            <a:ext cx="182880" cy="182880"/>
          </a:xfrm>
          <a:prstGeom prst="ellipse">
            <a:avLst/>
          </a:prstGeom>
          <a:solidFill>
            <a:srgbClr val="FFFFFF"/>
          </a:solidFill>
          <a:ln w="12700">
            <a:solidFill>
              <a:srgbClr val="171B20"/>
            </a:solidFill>
            <a:prstDash val="solid"/>
          </a:ln>
        </p:spPr>
      </p:sp>
      <p:sp>
        <p:nvSpPr>
          <p:cNvPr id="21" name="Text 19"/>
          <p:cNvSpPr/>
          <p:nvPr/>
        </p:nvSpPr>
        <p:spPr>
          <a:xfrm>
            <a:off x="9784080" y="3538728"/>
            <a:ext cx="2048256" cy="502920"/>
          </a:xfrm>
          <a:prstGeom prst="rect">
            <a:avLst/>
          </a:prstGeom>
          <a:noFill/>
          <a:ln/>
        </p:spPr>
        <p:txBody>
          <a:bodyPr wrap="square" lIns="0" tIns="0" rIns="0" bIns="0" rtlCol="0" anchor="ctr"/>
          <a:lstStyle/>
          <a:p>
            <a:pPr algn="ctr" indent="0" marL="0">
              <a:buNone/>
            </a:pPr>
            <a:r>
              <a:rPr lang="en-US" sz="1300" dirty="0">
                <a:solidFill>
                  <a:srgbClr val="788271"/>
                </a:solidFill>
                <a:latin typeface="Arial" pitchFamily="34" charset="0"/>
                <a:ea typeface="Arial" pitchFamily="34" charset="-122"/>
                <a:cs typeface="Arial" pitchFamily="34" charset="-120"/>
              </a:rPr>
              <a:t>100 / both closed</a:t>
            </a:r>
            <a:endParaRPr lang="en-US" sz="1300" dirty="0"/>
          </a:p>
        </p:txBody>
      </p:sp>
      <p:sp>
        <p:nvSpPr>
          <p:cNvPr id="22" name="Shape 20"/>
          <p:cNvSpPr/>
          <p:nvPr/>
        </p:nvSpPr>
        <p:spPr>
          <a:xfrm>
            <a:off x="758952" y="5349240"/>
            <a:ext cx="10680192" cy="676656"/>
          </a:xfrm>
          <a:prstGeom prst="roundRect">
            <a:avLst>
              <a:gd name="adj" fmla="val 8108"/>
            </a:avLst>
          </a:prstGeom>
          <a:solidFill>
            <a:srgbClr val="F8E7E9"/>
          </a:solidFill>
          <a:ln w="7620">
            <a:solidFill>
              <a:srgbClr val="F8E7E9"/>
            </a:solidFill>
            <a:prstDash val="solid"/>
          </a:ln>
        </p:spPr>
      </p:sp>
      <p:sp>
        <p:nvSpPr>
          <p:cNvPr id="23" name="Text 21"/>
          <p:cNvSpPr/>
          <p:nvPr/>
        </p:nvSpPr>
        <p:spPr>
          <a:xfrm>
            <a:off x="1005840" y="5550408"/>
            <a:ext cx="4663440" cy="301752"/>
          </a:xfrm>
          <a:prstGeom prst="rect">
            <a:avLst/>
          </a:prstGeom>
          <a:noFill/>
          <a:ln/>
        </p:spPr>
        <p:txBody>
          <a:bodyPr wrap="square" lIns="0" tIns="0" rIns="0" bIns="0" rtlCol="0" anchor="ctr"/>
          <a:lstStyle/>
          <a:p>
            <a:pPr indent="0" marL="0">
              <a:buNone/>
            </a:pPr>
            <a:r>
              <a:rPr lang="en-US" sz="2300" b="1" dirty="0">
                <a:solidFill>
                  <a:srgbClr val="CC6271"/>
                </a:solidFill>
                <a:latin typeface="Arial" pitchFamily="34" charset="0"/>
                <a:ea typeface="Arial" pitchFamily="34" charset="-122"/>
                <a:cs typeface="Arial" pitchFamily="34" charset="-120"/>
              </a:rPr>
              <a:t>Final P&amp;L: −$20,000</a:t>
            </a:r>
            <a:endParaRPr lang="en-US" sz="2300" dirty="0"/>
          </a:p>
        </p:txBody>
      </p:sp>
      <p:sp>
        <p:nvSpPr>
          <p:cNvPr id="24" name="Text 22"/>
          <p:cNvSpPr/>
          <p:nvPr/>
        </p:nvSpPr>
        <p:spPr>
          <a:xfrm>
            <a:off x="6684264" y="5550408"/>
            <a:ext cx="4379976" cy="301752"/>
          </a:xfrm>
          <a:prstGeom prst="rect">
            <a:avLst/>
          </a:prstGeom>
          <a:noFill/>
          <a:ln/>
        </p:spPr>
        <p:txBody>
          <a:bodyPr wrap="square" lIns="0" tIns="0" rIns="0" bIns="0" rtlCol="0" anchor="ctr"/>
          <a:lstStyle/>
          <a:p>
            <a:pPr indent="0" marL="0">
              <a:buNone/>
            </a:pPr>
            <a:r>
              <a:rPr lang="en-US" sz="2300" b="1" dirty="0">
                <a:solidFill>
                  <a:srgbClr val="171B20"/>
                </a:solidFill>
                <a:latin typeface="Arial" pitchFamily="34" charset="0"/>
                <a:ea typeface="Arial" pitchFamily="34" charset="-122"/>
                <a:cs typeface="Arial" pitchFamily="34" charset="-120"/>
              </a:rPr>
              <a:t>Total NBC: $0</a:t>
            </a:r>
            <a:endParaRPr lang="en-US" sz="23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5F6F2"/>
        </a:solidFill>
      </p:bgPr>
    </p:bg>
    <p:spTree>
      <p:nvGrpSpPr>
        <p:cNvPr id="1" name=""/>
        <p:cNvGrpSpPr/>
        <p:nvPr/>
      </p:nvGrpSpPr>
      <p:grpSpPr>
        <a:xfrm>
          <a:off x="0" y="0"/>
          <a:ext cx="0" cy="0"/>
          <a:chOff x="0" y="0"/>
          <a:chExt cx="0" cy="0"/>
        </a:xfrm>
      </p:grpSpPr>
      <p:sp>
        <p:nvSpPr>
          <p:cNvPr id="2" name="Shape 0"/>
          <p:cNvSpPr/>
          <p:nvPr/>
        </p:nvSpPr>
        <p:spPr>
          <a:xfrm>
            <a:off x="457200" y="246888"/>
            <a:ext cx="292608" cy="292608"/>
          </a:xfrm>
          <a:prstGeom prst="roundRect">
            <a:avLst>
              <a:gd name="adj" fmla="val 25000"/>
            </a:avLst>
          </a:prstGeom>
          <a:solidFill>
            <a:srgbClr val="FFDF00"/>
          </a:solidFill>
          <a:ln w="7620">
            <a:solidFill>
              <a:srgbClr val="FFDF00"/>
            </a:solidFill>
            <a:prstDash val="solid"/>
          </a:ln>
        </p:spPr>
      </p:sp>
      <p:sp>
        <p:nvSpPr>
          <p:cNvPr id="3" name="Text 1"/>
          <p:cNvSpPr/>
          <p:nvPr/>
        </p:nvSpPr>
        <p:spPr>
          <a:xfrm>
            <a:off x="532181" y="285293"/>
            <a:ext cx="164592" cy="182880"/>
          </a:xfrm>
          <a:prstGeom prst="rect">
            <a:avLst/>
          </a:prstGeom>
          <a:noFill/>
          <a:ln/>
        </p:spPr>
        <p:txBody>
          <a:bodyPr wrap="square" lIns="0" tIns="0" rIns="0" bIns="0" rtlCol="0" anchor="ctr"/>
          <a:lstStyle/>
          <a:p>
            <a:pPr indent="0" marL="0">
              <a:buNone/>
            </a:pPr>
            <a:r>
              <a:rPr lang="en-US" sz="1200" b="1" dirty="0">
                <a:solidFill>
                  <a:srgbClr val="171B20"/>
                </a:solidFill>
                <a:latin typeface="Arial" pitchFamily="34" charset="0"/>
                <a:ea typeface="Arial" pitchFamily="34" charset="-122"/>
                <a:cs typeface="Arial" pitchFamily="34" charset="-120"/>
              </a:rPr>
              <a:t>N</a:t>
            </a:r>
            <a:endParaRPr lang="en-US" sz="1200" dirty="0"/>
          </a:p>
        </p:txBody>
      </p:sp>
      <p:sp>
        <p:nvSpPr>
          <p:cNvPr id="4" name="Text 2"/>
          <p:cNvSpPr/>
          <p:nvPr/>
        </p:nvSpPr>
        <p:spPr>
          <a:xfrm>
            <a:off x="877824" y="283464"/>
            <a:ext cx="3657600" cy="182880"/>
          </a:xfrm>
          <a:prstGeom prst="rect">
            <a:avLst/>
          </a:prstGeom>
          <a:noFill/>
          <a:ln/>
        </p:spPr>
        <p:txBody>
          <a:bodyPr wrap="square" lIns="0" tIns="0" rIns="0" bIns="0" rtlCol="0" anchor="ctr"/>
          <a:lstStyle/>
          <a:p>
            <a:pPr indent="0" marL="0">
              <a:buNone/>
            </a:pPr>
            <a:r>
              <a:rPr lang="en-US" sz="1000" b="1" spc="80" kern="0" dirty="0">
                <a:solidFill>
                  <a:srgbClr val="171B20"/>
                </a:solidFill>
                <a:latin typeface="Arial" pitchFamily="34" charset="0"/>
                <a:ea typeface="Arial" pitchFamily="34" charset="-122"/>
                <a:cs typeface="Arial" pitchFamily="34" charset="-120"/>
              </a:rPr>
              <a:t>NBC / GEOMETRY LAB</a:t>
            </a:r>
            <a:endParaRPr lang="en-US" sz="1000" dirty="0"/>
          </a:p>
        </p:txBody>
      </p:sp>
      <p:sp>
        <p:nvSpPr>
          <p:cNvPr id="5" name="Text 3"/>
          <p:cNvSpPr/>
          <p:nvPr/>
        </p:nvSpPr>
        <p:spPr>
          <a:xfrm>
            <a:off x="7498080" y="283464"/>
            <a:ext cx="4160520" cy="182880"/>
          </a:xfrm>
          <a:prstGeom prst="rect">
            <a:avLst/>
          </a:prstGeom>
          <a:noFill/>
          <a:ln/>
        </p:spPr>
        <p:txBody>
          <a:bodyPr wrap="square" lIns="0" tIns="0" rIns="0" bIns="0" rtlCol="0" anchor="ctr"/>
          <a:lstStyle/>
          <a:p>
            <a:pPr algn="r" indent="0" marL="0">
              <a:buNone/>
            </a:pPr>
            <a:r>
              <a:rPr lang="en-US" sz="900" spc="70" kern="0" dirty="0">
                <a:solidFill>
                  <a:srgbClr val="788271"/>
                </a:solidFill>
                <a:latin typeface="Arial" pitchFamily="34" charset="0"/>
                <a:ea typeface="Arial" pitchFamily="34" charset="-122"/>
                <a:cs typeface="Arial" pitchFamily="34" charset="-120"/>
              </a:rPr>
              <a:t>04 / DYNAMIC STRATEGIES</a:t>
            </a:r>
            <a:endParaRPr lang="en-US" sz="900" dirty="0"/>
          </a:p>
        </p:txBody>
      </p:sp>
      <p:sp>
        <p:nvSpPr>
          <p:cNvPr id="6" name="Text 4"/>
          <p:cNvSpPr/>
          <p:nvPr/>
        </p:nvSpPr>
        <p:spPr>
          <a:xfrm>
            <a:off x="530352" y="859536"/>
            <a:ext cx="11064240" cy="786384"/>
          </a:xfrm>
          <a:prstGeom prst="rect">
            <a:avLst/>
          </a:prstGeom>
          <a:noFill/>
          <a:ln/>
        </p:spPr>
        <p:txBody>
          <a:bodyPr wrap="square" lIns="0" tIns="0" rIns="0" bIns="0" rtlCol="0" anchor="ctr"/>
          <a:lstStyle/>
          <a:p>
            <a:pPr indent="0" marL="0">
              <a:buNone/>
            </a:pPr>
            <a:r>
              <a:rPr lang="en-US" sz="3100" b="1" dirty="0">
                <a:solidFill>
                  <a:srgbClr val="171B20"/>
                </a:solidFill>
                <a:latin typeface="Arial" pitchFamily="34" charset="0"/>
                <a:ea typeface="Arial" pitchFamily="34" charset="-122"/>
                <a:cs typeface="Arial" pitchFamily="34" charset="-120"/>
              </a:rPr>
              <a:t>High and Low rules reshape carried exposure.</a:t>
            </a:r>
            <a:endParaRPr lang="en-US" sz="3100" dirty="0"/>
          </a:p>
        </p:txBody>
      </p:sp>
      <p:sp>
        <p:nvSpPr>
          <p:cNvPr id="7" name="Text 5"/>
          <p:cNvSpPr/>
          <p:nvPr/>
        </p:nvSpPr>
        <p:spPr>
          <a:xfrm>
            <a:off x="548640" y="1655064"/>
            <a:ext cx="10972800" cy="384048"/>
          </a:xfrm>
          <a:prstGeom prst="rect">
            <a:avLst/>
          </a:prstGeom>
          <a:noFill/>
          <a:ln/>
        </p:spPr>
        <p:txBody>
          <a:bodyPr wrap="square" lIns="0" tIns="0" rIns="0" bIns="0" rtlCol="0" anchor="ctr"/>
          <a:lstStyle/>
          <a:p>
            <a:pPr indent="0" marL="0">
              <a:buNone/>
            </a:pPr>
            <a:r>
              <a:rPr lang="en-US" sz="1300" dirty="0">
                <a:solidFill>
                  <a:srgbClr val="788271"/>
                </a:solidFill>
                <a:latin typeface="Arial" pitchFamily="34" charset="0"/>
                <a:ea typeface="Arial" pitchFamily="34" charset="-122"/>
                <a:cs typeface="Arial" pitchFamily="34" charset="-120"/>
              </a:rPr>
              <a:t>Original semantics are preserved; these are illustrative demo parameters.</a:t>
            </a:r>
            <a:endParaRPr lang="en-US" sz="1300" dirty="0"/>
          </a:p>
        </p:txBody>
      </p:sp>
      <p:sp>
        <p:nvSpPr>
          <p:cNvPr id="8" name="Shape 6"/>
          <p:cNvSpPr/>
          <p:nvPr/>
        </p:nvSpPr>
        <p:spPr>
          <a:xfrm>
            <a:off x="530352" y="6455664"/>
            <a:ext cx="11109960" cy="0"/>
          </a:xfrm>
          <a:prstGeom prst="line">
            <a:avLst/>
          </a:prstGeom>
          <a:noFill/>
          <a:ln w="10160">
            <a:solidFill>
              <a:srgbClr val="E1E6DA"/>
            </a:solidFill>
            <a:prstDash val="solid"/>
          </a:ln>
        </p:spPr>
      </p:sp>
      <p:sp>
        <p:nvSpPr>
          <p:cNvPr id="9" name="Text 7"/>
          <p:cNvSpPr/>
          <p:nvPr/>
        </p:nvSpPr>
        <p:spPr>
          <a:xfrm>
            <a:off x="548640" y="6556248"/>
            <a:ext cx="10287000" cy="146304"/>
          </a:xfrm>
          <a:prstGeom prst="rect">
            <a:avLst/>
          </a:prstGeom>
          <a:noFill/>
          <a:ln/>
        </p:spPr>
        <p:txBody>
          <a:bodyPr wrap="square" lIns="0" tIns="0" rIns="0" bIns="0" rtlCol="0" anchor="ctr"/>
          <a:lstStyle/>
          <a:p>
            <a:pPr indent="0" marL="0">
              <a:buNone/>
            </a:pPr>
            <a:r>
              <a:rPr lang="en-US" sz="700" dirty="0">
                <a:solidFill>
                  <a:srgbClr val="788271"/>
                </a:solidFill>
                <a:latin typeface="Arial" pitchFamily="34" charset="0"/>
                <a:ea typeface="Arial" pitchFamily="34" charset="-122"/>
                <a:cs typeface="Arial" pitchFamily="34" charset="-120"/>
              </a:rPr>
              <a:t>Synthetic research illustration • Not historical performance • Model v1.0</a:t>
            </a:r>
            <a:endParaRPr lang="en-US" sz="700" dirty="0"/>
          </a:p>
        </p:txBody>
      </p:sp>
      <p:sp>
        <p:nvSpPr>
          <p:cNvPr id="10" name="Text 8"/>
          <p:cNvSpPr/>
          <p:nvPr/>
        </p:nvSpPr>
        <p:spPr>
          <a:xfrm>
            <a:off x="11091672" y="6547104"/>
            <a:ext cx="539496" cy="164592"/>
          </a:xfrm>
          <a:prstGeom prst="rect">
            <a:avLst/>
          </a:prstGeom>
          <a:noFill/>
          <a:ln/>
        </p:spPr>
        <p:txBody>
          <a:bodyPr wrap="square" lIns="0" tIns="0" rIns="0" bIns="0" rtlCol="0" anchor="ctr"/>
          <a:lstStyle/>
          <a:p>
            <a:pPr algn="r" indent="0" marL="0">
              <a:buNone/>
            </a:pPr>
            <a:r>
              <a:rPr lang="en-US" sz="900" dirty="0">
                <a:solidFill>
                  <a:srgbClr val="788271"/>
                </a:solidFill>
                <a:latin typeface="Arial" pitchFamily="34" charset="0"/>
                <a:ea typeface="Arial" pitchFamily="34" charset="-122"/>
                <a:cs typeface="Arial" pitchFamily="34" charset="-120"/>
              </a:rPr>
              <a:t>25</a:t>
            </a:r>
            <a:endParaRPr lang="en-US" sz="900" dirty="0"/>
          </a:p>
        </p:txBody>
      </p:sp>
      <p:sp>
        <p:nvSpPr>
          <p:cNvPr id="11" name="Shape 9"/>
          <p:cNvSpPr/>
          <p:nvPr/>
        </p:nvSpPr>
        <p:spPr>
          <a:xfrm>
            <a:off x="603504" y="2276856"/>
            <a:ext cx="5340096" cy="3255264"/>
          </a:xfrm>
          <a:prstGeom prst="roundRect">
            <a:avLst>
              <a:gd name="adj" fmla="val 2809"/>
            </a:avLst>
          </a:prstGeom>
          <a:solidFill>
            <a:srgbClr val="FFFFFF"/>
          </a:solidFill>
          <a:ln w="7620">
            <a:solidFill>
              <a:srgbClr val="E1E6DA"/>
            </a:solidFill>
            <a:prstDash val="solid"/>
          </a:ln>
        </p:spPr>
      </p:sp>
      <p:sp>
        <p:nvSpPr>
          <p:cNvPr id="12" name="Shape 10"/>
          <p:cNvSpPr/>
          <p:nvPr/>
        </p:nvSpPr>
        <p:spPr>
          <a:xfrm>
            <a:off x="6236208" y="2276856"/>
            <a:ext cx="5340096" cy="3255264"/>
          </a:xfrm>
          <a:prstGeom prst="roundRect">
            <a:avLst>
              <a:gd name="adj" fmla="val 2809"/>
            </a:avLst>
          </a:prstGeom>
          <a:solidFill>
            <a:srgbClr val="FFFFFF"/>
          </a:solidFill>
          <a:ln w="7620">
            <a:solidFill>
              <a:srgbClr val="E1E6DA"/>
            </a:solidFill>
            <a:prstDash val="solid"/>
          </a:ln>
        </p:spPr>
      </p:sp>
      <p:sp>
        <p:nvSpPr>
          <p:cNvPr id="13" name="Text 11"/>
          <p:cNvSpPr/>
          <p:nvPr/>
        </p:nvSpPr>
        <p:spPr>
          <a:xfrm>
            <a:off x="841248" y="2560320"/>
            <a:ext cx="4754880" cy="274320"/>
          </a:xfrm>
          <a:prstGeom prst="rect">
            <a:avLst/>
          </a:prstGeom>
          <a:noFill/>
          <a:ln/>
        </p:spPr>
        <p:txBody>
          <a:bodyPr wrap="square" lIns="0" tIns="0" rIns="0" bIns="0" rtlCol="0" anchor="ctr"/>
          <a:lstStyle/>
          <a:p>
            <a:pPr indent="0" marL="0">
              <a:buNone/>
            </a:pPr>
            <a:r>
              <a:rPr lang="en-US" sz="1100" b="1" dirty="0">
                <a:solidFill>
                  <a:srgbClr val="CC6271"/>
                </a:solidFill>
                <a:latin typeface="Arial" pitchFamily="34" charset="0"/>
                <a:ea typeface="Arial" pitchFamily="34" charset="-122"/>
                <a:cs typeface="Arial" pitchFamily="34" charset="-120"/>
              </a:rPr>
              <a:t>ASSYM HIGH</a:t>
            </a:r>
            <a:endParaRPr lang="en-US" sz="1100" dirty="0"/>
          </a:p>
        </p:txBody>
      </p:sp>
      <p:sp>
        <p:nvSpPr>
          <p:cNvPr id="14" name="Text 12"/>
          <p:cNvSpPr/>
          <p:nvPr/>
        </p:nvSpPr>
        <p:spPr>
          <a:xfrm>
            <a:off x="859536" y="3172968"/>
            <a:ext cx="4681728" cy="941832"/>
          </a:xfrm>
          <a:prstGeom prst="rect">
            <a:avLst/>
          </a:prstGeom>
          <a:noFill/>
          <a:ln/>
        </p:spPr>
        <p:txBody>
          <a:bodyPr wrap="square" lIns="0" tIns="0" rIns="0" bIns="0" rtlCol="0" anchor="ctr"/>
          <a:lstStyle/>
          <a:p>
            <a:pPr indent="0" marL="0">
              <a:buNone/>
            </a:pPr>
            <a:r>
              <a:rPr lang="en-US" sz="2400" b="1" dirty="0">
                <a:solidFill>
                  <a:srgbClr val="171B20"/>
                </a:solidFill>
                <a:latin typeface="Arial" pitchFamily="34" charset="0"/>
                <a:ea typeface="Arial" pitchFamily="34" charset="-122"/>
                <a:cs typeface="Arial" pitchFamily="34" charset="-120"/>
              </a:rPr>
              <a:t>If RL ≥ 150×</a:t>
            </a:r>
            <a:endParaRPr lang="en-US" sz="2400" dirty="0"/>
          </a:p>
          <a:p>
            <a:pPr indent="0" marL="0">
              <a:buNone/>
            </a:pPr>
            <a:r>
              <a:rPr lang="en-US" sz="2400" b="1" dirty="0">
                <a:solidFill>
                  <a:srgbClr val="171B20"/>
                </a:solidFill>
                <a:latin typeface="Arial" pitchFamily="34" charset="0"/>
                <a:ea typeface="Arial" pitchFamily="34" charset="-122"/>
                <a:cs typeface="Arial" pitchFamily="34" charset="-120"/>
              </a:rPr>
              <a:t>close 5% of current units.</a:t>
            </a:r>
            <a:endParaRPr lang="en-US" sz="2400" dirty="0"/>
          </a:p>
        </p:txBody>
      </p:sp>
      <p:sp>
        <p:nvSpPr>
          <p:cNvPr id="15" name="Text 13"/>
          <p:cNvSpPr/>
          <p:nvPr/>
        </p:nvSpPr>
        <p:spPr>
          <a:xfrm>
            <a:off x="868680" y="4599432"/>
            <a:ext cx="4645152" cy="585216"/>
          </a:xfrm>
          <a:prstGeom prst="rect">
            <a:avLst/>
          </a:prstGeom>
          <a:noFill/>
          <a:ln/>
        </p:spPr>
        <p:txBody>
          <a:bodyPr wrap="square" lIns="0" tIns="0" rIns="0" bIns="0" rtlCol="0" anchor="ctr"/>
          <a:lstStyle/>
          <a:p>
            <a:pPr indent="0" marL="0">
              <a:buNone/>
            </a:pPr>
            <a:r>
              <a:rPr lang="en-US" sz="1600" dirty="0">
                <a:solidFill>
                  <a:srgbClr val="788271"/>
                </a:solidFill>
                <a:latin typeface="Arial" pitchFamily="34" charset="0"/>
                <a:ea typeface="Arial" pitchFamily="34" charset="-122"/>
                <a:cs typeface="Arial" pitchFamily="34" charset="-120"/>
              </a:rPr>
              <a:t>Demo open leverage: 100×</a:t>
            </a:r>
            <a:endParaRPr lang="en-US" sz="1600" dirty="0"/>
          </a:p>
          <a:p>
            <a:pPr indent="0" marL="0">
              <a:buNone/>
            </a:pPr>
            <a:r>
              <a:rPr lang="en-US" sz="1600" dirty="0">
                <a:solidFill>
                  <a:srgbClr val="788271"/>
                </a:solidFill>
                <a:latin typeface="Arial" pitchFamily="34" charset="0"/>
                <a:ea typeface="Arial" pitchFamily="34" charset="-122"/>
                <a:cs typeface="Arial" pitchFamily="34" charset="-120"/>
              </a:rPr>
              <a:t>Four adjustments before the gap.</a:t>
            </a:r>
            <a:endParaRPr lang="en-US" sz="1600" dirty="0"/>
          </a:p>
        </p:txBody>
      </p:sp>
      <p:sp>
        <p:nvSpPr>
          <p:cNvPr id="16" name="Text 14"/>
          <p:cNvSpPr/>
          <p:nvPr/>
        </p:nvSpPr>
        <p:spPr>
          <a:xfrm>
            <a:off x="6473952" y="2560320"/>
            <a:ext cx="4754880" cy="274320"/>
          </a:xfrm>
          <a:prstGeom prst="rect">
            <a:avLst/>
          </a:prstGeom>
          <a:noFill/>
          <a:ln/>
        </p:spPr>
        <p:txBody>
          <a:bodyPr wrap="square" lIns="0" tIns="0" rIns="0" bIns="0" rtlCol="0" anchor="ctr"/>
          <a:lstStyle/>
          <a:p>
            <a:pPr indent="0" marL="0">
              <a:buNone/>
            </a:pPr>
            <a:r>
              <a:rPr lang="en-US" sz="1100" b="1" dirty="0">
                <a:solidFill>
                  <a:srgbClr val="547BA5"/>
                </a:solidFill>
                <a:latin typeface="Arial" pitchFamily="34" charset="0"/>
                <a:ea typeface="Arial" pitchFamily="34" charset="-122"/>
                <a:cs typeface="Arial" pitchFamily="34" charset="-120"/>
              </a:rPr>
              <a:t>ASSYM LOW</a:t>
            </a:r>
            <a:endParaRPr lang="en-US" sz="1100" dirty="0"/>
          </a:p>
        </p:txBody>
      </p:sp>
      <p:sp>
        <p:nvSpPr>
          <p:cNvPr id="17" name="Text 15"/>
          <p:cNvSpPr/>
          <p:nvPr/>
        </p:nvSpPr>
        <p:spPr>
          <a:xfrm>
            <a:off x="6492240" y="3172968"/>
            <a:ext cx="4681728" cy="941832"/>
          </a:xfrm>
          <a:prstGeom prst="rect">
            <a:avLst/>
          </a:prstGeom>
          <a:noFill/>
          <a:ln/>
        </p:spPr>
        <p:txBody>
          <a:bodyPr wrap="square" lIns="0" tIns="0" rIns="0" bIns="0" rtlCol="0" anchor="ctr"/>
          <a:lstStyle/>
          <a:p>
            <a:pPr indent="0" marL="0">
              <a:buNone/>
            </a:pPr>
            <a:r>
              <a:rPr lang="en-US" sz="2400" b="1" dirty="0">
                <a:solidFill>
                  <a:srgbClr val="171B20"/>
                </a:solidFill>
                <a:latin typeface="Arial" pitchFamily="34" charset="0"/>
                <a:ea typeface="Arial" pitchFamily="34" charset="-122"/>
                <a:cs typeface="Arial" pitchFamily="34" charset="-120"/>
              </a:rPr>
              <a:t>If RL ≤ 100×</a:t>
            </a:r>
            <a:endParaRPr lang="en-US" sz="2400" dirty="0"/>
          </a:p>
          <a:p>
            <a:pPr indent="0" marL="0">
              <a:buNone/>
            </a:pPr>
            <a:r>
              <a:rPr lang="en-US" sz="2400" b="1" dirty="0">
                <a:solidFill>
                  <a:srgbClr val="171B20"/>
                </a:solidFill>
                <a:latin typeface="Arial" pitchFamily="34" charset="0"/>
                <a:ea typeface="Arial" pitchFamily="34" charset="-122"/>
                <a:cs typeface="Arial" pitchFamily="34" charset="-120"/>
              </a:rPr>
              <a:t>add 5% of current units.</a:t>
            </a:r>
            <a:endParaRPr lang="en-US" sz="2400" dirty="0"/>
          </a:p>
        </p:txBody>
      </p:sp>
      <p:sp>
        <p:nvSpPr>
          <p:cNvPr id="18" name="Text 16"/>
          <p:cNvSpPr/>
          <p:nvPr/>
        </p:nvSpPr>
        <p:spPr>
          <a:xfrm>
            <a:off x="6501384" y="4599432"/>
            <a:ext cx="4645152" cy="585216"/>
          </a:xfrm>
          <a:prstGeom prst="rect">
            <a:avLst/>
          </a:prstGeom>
          <a:noFill/>
          <a:ln/>
        </p:spPr>
        <p:txBody>
          <a:bodyPr wrap="square" lIns="0" tIns="0" rIns="0" bIns="0" rtlCol="0" anchor="ctr"/>
          <a:lstStyle/>
          <a:p>
            <a:pPr indent="0" marL="0">
              <a:buNone/>
            </a:pPr>
            <a:r>
              <a:rPr lang="en-US" sz="1600" dirty="0">
                <a:solidFill>
                  <a:srgbClr val="788271"/>
                </a:solidFill>
                <a:latin typeface="Arial" pitchFamily="34" charset="0"/>
                <a:ea typeface="Arial" pitchFamily="34" charset="-122"/>
                <a:cs typeface="Arial" pitchFamily="34" charset="-120"/>
              </a:rPr>
              <a:t>Demo open leverage: 200×</a:t>
            </a:r>
            <a:endParaRPr lang="en-US" sz="1600" dirty="0"/>
          </a:p>
          <a:p>
            <a:pPr indent="0" marL="0">
              <a:buNone/>
            </a:pPr>
            <a:r>
              <a:rPr lang="en-US" sz="1600" dirty="0">
                <a:solidFill>
                  <a:srgbClr val="788271"/>
                </a:solidFill>
                <a:latin typeface="Arial" pitchFamily="34" charset="0"/>
                <a:ea typeface="Arial" pitchFamily="34" charset="-122"/>
                <a:cs typeface="Arial" pitchFamily="34" charset="-120"/>
              </a:rPr>
              <a:t>Five adjustments before the gap.</a:t>
            </a:r>
            <a:endParaRPr lang="en-US" sz="1600" dirty="0"/>
          </a:p>
        </p:txBody>
      </p:sp>
      <p:sp>
        <p:nvSpPr>
          <p:cNvPr id="19" name="Shape 17"/>
          <p:cNvSpPr/>
          <p:nvPr/>
        </p:nvSpPr>
        <p:spPr>
          <a:xfrm>
            <a:off x="566928" y="5742432"/>
            <a:ext cx="11018520" cy="457200"/>
          </a:xfrm>
          <a:prstGeom prst="roundRect">
            <a:avLst>
              <a:gd name="adj" fmla="val 10000"/>
            </a:avLst>
          </a:prstGeom>
          <a:solidFill>
            <a:srgbClr val="FFDF00"/>
          </a:solidFill>
          <a:ln w="7620">
            <a:solidFill>
              <a:srgbClr val="FFDF00"/>
            </a:solidFill>
            <a:prstDash val="solid"/>
          </a:ln>
        </p:spPr>
      </p:sp>
      <p:sp>
        <p:nvSpPr>
          <p:cNvPr id="20" name="Text 18"/>
          <p:cNvSpPr/>
          <p:nvPr/>
        </p:nvSpPr>
        <p:spPr>
          <a:xfrm>
            <a:off x="758952" y="5852160"/>
            <a:ext cx="10634472" cy="265176"/>
          </a:xfrm>
          <a:prstGeom prst="rect">
            <a:avLst/>
          </a:prstGeom>
          <a:noFill/>
          <a:ln/>
        </p:spPr>
        <p:txBody>
          <a:bodyPr wrap="square" lIns="0" tIns="0" rIns="0" bIns="0" rtlCol="0" anchor="ctr"/>
          <a:lstStyle/>
          <a:p>
            <a:pPr indent="0" marL="0">
              <a:buNone/>
            </a:pPr>
            <a:r>
              <a:rPr lang="en-US" sz="1300" b="1" dirty="0">
                <a:solidFill>
                  <a:srgbClr val="171B20"/>
                </a:solidFill>
                <a:latin typeface="Arial" pitchFamily="34" charset="0"/>
                <a:ea typeface="Arial" pitchFamily="34" charset="-122"/>
                <a:cs typeface="Arial" pitchFamily="34" charset="-120"/>
              </a:rPr>
              <a:t>Risk check → scheduled close → at most one RL action per observed model second.</a:t>
            </a:r>
            <a:endParaRPr lang="en-US" sz="13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5F6F2"/>
        </a:solidFill>
      </p:bgPr>
    </p:bg>
    <p:spTree>
      <p:nvGrpSpPr>
        <p:cNvPr id="1" name=""/>
        <p:cNvGrpSpPr/>
        <p:nvPr/>
      </p:nvGrpSpPr>
      <p:grpSpPr>
        <a:xfrm>
          <a:off x="0" y="0"/>
          <a:ext cx="0" cy="0"/>
          <a:chOff x="0" y="0"/>
          <a:chExt cx="0" cy="0"/>
        </a:xfrm>
      </p:grpSpPr>
      <p:sp>
        <p:nvSpPr>
          <p:cNvPr id="2" name="Shape 0"/>
          <p:cNvSpPr/>
          <p:nvPr/>
        </p:nvSpPr>
        <p:spPr>
          <a:xfrm>
            <a:off x="457200" y="246888"/>
            <a:ext cx="292608" cy="292608"/>
          </a:xfrm>
          <a:prstGeom prst="roundRect">
            <a:avLst>
              <a:gd name="adj" fmla="val 25000"/>
            </a:avLst>
          </a:prstGeom>
          <a:solidFill>
            <a:srgbClr val="FFDF00"/>
          </a:solidFill>
          <a:ln w="7620">
            <a:solidFill>
              <a:srgbClr val="FFDF00"/>
            </a:solidFill>
            <a:prstDash val="solid"/>
          </a:ln>
        </p:spPr>
      </p:sp>
      <p:sp>
        <p:nvSpPr>
          <p:cNvPr id="3" name="Text 1"/>
          <p:cNvSpPr/>
          <p:nvPr/>
        </p:nvSpPr>
        <p:spPr>
          <a:xfrm>
            <a:off x="532181" y="285293"/>
            <a:ext cx="164592" cy="182880"/>
          </a:xfrm>
          <a:prstGeom prst="rect">
            <a:avLst/>
          </a:prstGeom>
          <a:noFill/>
          <a:ln/>
        </p:spPr>
        <p:txBody>
          <a:bodyPr wrap="square" lIns="0" tIns="0" rIns="0" bIns="0" rtlCol="0" anchor="ctr"/>
          <a:lstStyle/>
          <a:p>
            <a:pPr indent="0" marL="0">
              <a:buNone/>
            </a:pPr>
            <a:r>
              <a:rPr lang="en-US" sz="1200" b="1" dirty="0">
                <a:solidFill>
                  <a:srgbClr val="171B20"/>
                </a:solidFill>
                <a:latin typeface="Arial" pitchFamily="34" charset="0"/>
                <a:ea typeface="Arial" pitchFamily="34" charset="-122"/>
                <a:cs typeface="Arial" pitchFamily="34" charset="-120"/>
              </a:rPr>
              <a:t>N</a:t>
            </a:r>
            <a:endParaRPr lang="en-US" sz="1200" dirty="0"/>
          </a:p>
        </p:txBody>
      </p:sp>
      <p:sp>
        <p:nvSpPr>
          <p:cNvPr id="4" name="Text 2"/>
          <p:cNvSpPr/>
          <p:nvPr/>
        </p:nvSpPr>
        <p:spPr>
          <a:xfrm>
            <a:off x="877824" y="283464"/>
            <a:ext cx="3657600" cy="182880"/>
          </a:xfrm>
          <a:prstGeom prst="rect">
            <a:avLst/>
          </a:prstGeom>
          <a:noFill/>
          <a:ln/>
        </p:spPr>
        <p:txBody>
          <a:bodyPr wrap="square" lIns="0" tIns="0" rIns="0" bIns="0" rtlCol="0" anchor="ctr"/>
          <a:lstStyle/>
          <a:p>
            <a:pPr indent="0" marL="0">
              <a:buNone/>
            </a:pPr>
            <a:r>
              <a:rPr lang="en-US" sz="1000" b="1" spc="80" kern="0" dirty="0">
                <a:solidFill>
                  <a:srgbClr val="171B20"/>
                </a:solidFill>
                <a:latin typeface="Arial" pitchFamily="34" charset="0"/>
                <a:ea typeface="Arial" pitchFamily="34" charset="-122"/>
                <a:cs typeface="Arial" pitchFamily="34" charset="-120"/>
              </a:rPr>
              <a:t>NBC / GEOMETRY LAB</a:t>
            </a:r>
            <a:endParaRPr lang="en-US" sz="1000" dirty="0"/>
          </a:p>
        </p:txBody>
      </p:sp>
      <p:sp>
        <p:nvSpPr>
          <p:cNvPr id="5" name="Text 3"/>
          <p:cNvSpPr/>
          <p:nvPr/>
        </p:nvSpPr>
        <p:spPr>
          <a:xfrm>
            <a:off x="7498080" y="283464"/>
            <a:ext cx="4160520" cy="182880"/>
          </a:xfrm>
          <a:prstGeom prst="rect">
            <a:avLst/>
          </a:prstGeom>
          <a:noFill/>
          <a:ln/>
        </p:spPr>
        <p:txBody>
          <a:bodyPr wrap="square" lIns="0" tIns="0" rIns="0" bIns="0" rtlCol="0" anchor="ctr"/>
          <a:lstStyle/>
          <a:p>
            <a:pPr algn="r" indent="0" marL="0">
              <a:buNone/>
            </a:pPr>
            <a:r>
              <a:rPr lang="en-US" sz="900" spc="70" kern="0" dirty="0">
                <a:solidFill>
                  <a:srgbClr val="788271"/>
                </a:solidFill>
                <a:latin typeface="Arial" pitchFamily="34" charset="0"/>
                <a:ea typeface="Arial" pitchFamily="34" charset="-122"/>
                <a:cs typeface="Arial" pitchFamily="34" charset="-120"/>
              </a:rPr>
              <a:t>05 / ACCOUNTING</a:t>
            </a:r>
            <a:endParaRPr lang="en-US" sz="900" dirty="0"/>
          </a:p>
        </p:txBody>
      </p:sp>
      <p:sp>
        <p:nvSpPr>
          <p:cNvPr id="6" name="Text 4"/>
          <p:cNvSpPr/>
          <p:nvPr/>
        </p:nvSpPr>
        <p:spPr>
          <a:xfrm>
            <a:off x="530352" y="859536"/>
            <a:ext cx="11064240" cy="786384"/>
          </a:xfrm>
          <a:prstGeom prst="rect">
            <a:avLst/>
          </a:prstGeom>
          <a:noFill/>
          <a:ln/>
        </p:spPr>
        <p:txBody>
          <a:bodyPr wrap="square" lIns="0" tIns="0" rIns="0" bIns="0" rtlCol="0" anchor="ctr"/>
          <a:lstStyle/>
          <a:p>
            <a:pPr indent="0" marL="0">
              <a:buNone/>
            </a:pPr>
            <a:r>
              <a:rPr lang="en-US" sz="3100" b="1" dirty="0">
                <a:solidFill>
                  <a:srgbClr val="171B20"/>
                </a:solidFill>
                <a:latin typeface="Arial" pitchFamily="34" charset="0"/>
                <a:ea typeface="Arial" pitchFamily="34" charset="-122"/>
                <a:cs typeface="Arial" pitchFamily="34" charset="-120"/>
              </a:rPr>
              <a:t>Cash transfers are not economic returns.</a:t>
            </a:r>
            <a:endParaRPr lang="en-US" sz="3100" dirty="0"/>
          </a:p>
        </p:txBody>
      </p:sp>
      <p:sp>
        <p:nvSpPr>
          <p:cNvPr id="7" name="Text 5"/>
          <p:cNvSpPr/>
          <p:nvPr/>
        </p:nvSpPr>
        <p:spPr>
          <a:xfrm>
            <a:off x="548640" y="1655064"/>
            <a:ext cx="10972800" cy="384048"/>
          </a:xfrm>
          <a:prstGeom prst="rect">
            <a:avLst/>
          </a:prstGeom>
          <a:noFill/>
          <a:ln/>
        </p:spPr>
        <p:txBody>
          <a:bodyPr wrap="square" lIns="0" tIns="0" rIns="0" bIns="0" rtlCol="0" anchor="ctr"/>
          <a:lstStyle/>
          <a:p>
            <a:pPr indent="0" marL="0">
              <a:buNone/>
            </a:pPr>
            <a:r>
              <a:rPr lang="en-US" sz="1300" dirty="0">
                <a:solidFill>
                  <a:srgbClr val="788271"/>
                </a:solidFill>
                <a:latin typeface="Arial" pitchFamily="34" charset="0"/>
                <a:ea typeface="Arial" pitchFamily="34" charset="-122"/>
                <a:cs typeface="Arial" pitchFamily="34" charset="-120"/>
              </a:rPr>
              <a:t>One finite capital pool contains every account and the shared reserve.</a:t>
            </a:r>
            <a:endParaRPr lang="en-US" sz="1300" dirty="0"/>
          </a:p>
        </p:txBody>
      </p:sp>
      <p:sp>
        <p:nvSpPr>
          <p:cNvPr id="8" name="Shape 6"/>
          <p:cNvSpPr/>
          <p:nvPr/>
        </p:nvSpPr>
        <p:spPr>
          <a:xfrm>
            <a:off x="530352" y="6455664"/>
            <a:ext cx="11109960" cy="0"/>
          </a:xfrm>
          <a:prstGeom prst="line">
            <a:avLst/>
          </a:prstGeom>
          <a:noFill/>
          <a:ln w="10160">
            <a:solidFill>
              <a:srgbClr val="E1E6DA"/>
            </a:solidFill>
            <a:prstDash val="solid"/>
          </a:ln>
        </p:spPr>
      </p:sp>
      <p:sp>
        <p:nvSpPr>
          <p:cNvPr id="9" name="Text 7"/>
          <p:cNvSpPr/>
          <p:nvPr/>
        </p:nvSpPr>
        <p:spPr>
          <a:xfrm>
            <a:off x="548640" y="6556248"/>
            <a:ext cx="10287000" cy="146304"/>
          </a:xfrm>
          <a:prstGeom prst="rect">
            <a:avLst/>
          </a:prstGeom>
          <a:noFill/>
          <a:ln/>
        </p:spPr>
        <p:txBody>
          <a:bodyPr wrap="square" lIns="0" tIns="0" rIns="0" bIns="0" rtlCol="0" anchor="ctr"/>
          <a:lstStyle/>
          <a:p>
            <a:pPr indent="0" marL="0">
              <a:buNone/>
            </a:pPr>
            <a:r>
              <a:rPr lang="en-US" sz="700" dirty="0">
                <a:solidFill>
                  <a:srgbClr val="788271"/>
                </a:solidFill>
                <a:latin typeface="Arial" pitchFamily="34" charset="0"/>
                <a:ea typeface="Arial" pitchFamily="34" charset="-122"/>
                <a:cs typeface="Arial" pitchFamily="34" charset="-120"/>
              </a:rPr>
              <a:t>Synthetic research illustration • Not historical performance • Model v1.0</a:t>
            </a:r>
            <a:endParaRPr lang="en-US" sz="700" dirty="0"/>
          </a:p>
        </p:txBody>
      </p:sp>
      <p:sp>
        <p:nvSpPr>
          <p:cNvPr id="10" name="Text 8"/>
          <p:cNvSpPr/>
          <p:nvPr/>
        </p:nvSpPr>
        <p:spPr>
          <a:xfrm>
            <a:off x="11091672" y="6547104"/>
            <a:ext cx="539496" cy="164592"/>
          </a:xfrm>
          <a:prstGeom prst="rect">
            <a:avLst/>
          </a:prstGeom>
          <a:noFill/>
          <a:ln/>
        </p:spPr>
        <p:txBody>
          <a:bodyPr wrap="square" lIns="0" tIns="0" rIns="0" bIns="0" rtlCol="0" anchor="ctr"/>
          <a:lstStyle/>
          <a:p>
            <a:pPr algn="r" indent="0" marL="0">
              <a:buNone/>
            </a:pPr>
            <a:r>
              <a:rPr lang="en-US" sz="900" dirty="0">
                <a:solidFill>
                  <a:srgbClr val="788271"/>
                </a:solidFill>
                <a:latin typeface="Arial" pitchFamily="34" charset="0"/>
                <a:ea typeface="Arial" pitchFamily="34" charset="-122"/>
                <a:cs typeface="Arial" pitchFamily="34" charset="-120"/>
              </a:rPr>
              <a:t>26</a:t>
            </a:r>
            <a:endParaRPr lang="en-US" sz="900" dirty="0"/>
          </a:p>
        </p:txBody>
      </p:sp>
      <p:sp>
        <p:nvSpPr>
          <p:cNvPr id="11" name="Shape 9"/>
          <p:cNvSpPr/>
          <p:nvPr/>
        </p:nvSpPr>
        <p:spPr>
          <a:xfrm>
            <a:off x="603504" y="2322576"/>
            <a:ext cx="10972800" cy="896112"/>
          </a:xfrm>
          <a:prstGeom prst="roundRect">
            <a:avLst>
              <a:gd name="adj" fmla="val 8163"/>
            </a:avLst>
          </a:prstGeom>
          <a:solidFill>
            <a:srgbClr val="171B20"/>
          </a:solidFill>
          <a:ln w="7620">
            <a:solidFill>
              <a:srgbClr val="171B20"/>
            </a:solidFill>
            <a:prstDash val="solid"/>
          </a:ln>
        </p:spPr>
      </p:sp>
      <p:sp>
        <p:nvSpPr>
          <p:cNvPr id="12" name="Text 10"/>
          <p:cNvSpPr/>
          <p:nvPr/>
        </p:nvSpPr>
        <p:spPr>
          <a:xfrm>
            <a:off x="813816" y="2523744"/>
            <a:ext cx="10552176" cy="557784"/>
          </a:xfrm>
          <a:prstGeom prst="rect">
            <a:avLst/>
          </a:prstGeom>
          <a:noFill/>
          <a:ln/>
        </p:spPr>
        <p:txBody>
          <a:bodyPr wrap="square" lIns="0" tIns="0" rIns="0" bIns="0" rtlCol="0" anchor="ctr"/>
          <a:lstStyle/>
          <a:p>
            <a:pPr indent="0" marL="0">
              <a:buNone/>
            </a:pPr>
            <a:r>
              <a:rPr lang="en-US" sz="2900" b="1" dirty="0">
                <a:solidFill>
                  <a:srgbClr val="FFFFFF"/>
                </a:solidFill>
                <a:latin typeface="Arial" pitchFamily="34" charset="0"/>
                <a:ea typeface="Arial" pitchFamily="34" charset="-122"/>
                <a:cs typeface="Arial" pitchFamily="34" charset="-120"/>
              </a:rPr>
              <a:t>Capital = Σ account equity + reserve</a:t>
            </a:r>
            <a:endParaRPr lang="en-US" sz="2900" dirty="0"/>
          </a:p>
        </p:txBody>
      </p:sp>
      <p:sp>
        <p:nvSpPr>
          <p:cNvPr id="13" name="Text 11"/>
          <p:cNvSpPr/>
          <p:nvPr/>
        </p:nvSpPr>
        <p:spPr>
          <a:xfrm>
            <a:off x="905256" y="3794760"/>
            <a:ext cx="3236976" cy="228600"/>
          </a:xfrm>
          <a:prstGeom prst="rect">
            <a:avLst/>
          </a:prstGeom>
          <a:noFill/>
          <a:ln/>
        </p:spPr>
        <p:txBody>
          <a:bodyPr wrap="square" lIns="0" tIns="0" rIns="0" bIns="0" rtlCol="0" anchor="ctr"/>
          <a:lstStyle/>
          <a:p>
            <a:pPr indent="0" marL="0">
              <a:buNone/>
            </a:pPr>
            <a:r>
              <a:rPr lang="en-US" sz="1000" b="1" dirty="0">
                <a:solidFill>
                  <a:srgbClr val="788271"/>
                </a:solidFill>
                <a:latin typeface="Arial" pitchFamily="34" charset="0"/>
                <a:ea typeface="Arial" pitchFamily="34" charset="-122"/>
                <a:cs typeface="Arial" pitchFamily="34" charset="-120"/>
              </a:rPr>
              <a:t>ACCOUNTS</a:t>
            </a:r>
            <a:endParaRPr lang="en-US" sz="1000" dirty="0"/>
          </a:p>
        </p:txBody>
      </p:sp>
      <p:sp>
        <p:nvSpPr>
          <p:cNvPr id="14" name="Text 12"/>
          <p:cNvSpPr/>
          <p:nvPr/>
        </p:nvSpPr>
        <p:spPr>
          <a:xfrm>
            <a:off x="905256" y="4389120"/>
            <a:ext cx="3236976" cy="694944"/>
          </a:xfrm>
          <a:prstGeom prst="rect">
            <a:avLst/>
          </a:prstGeom>
          <a:noFill/>
          <a:ln/>
        </p:spPr>
        <p:txBody>
          <a:bodyPr wrap="square" lIns="0" tIns="0" rIns="0" bIns="0" rtlCol="0" anchor="ctr"/>
          <a:lstStyle/>
          <a:p>
            <a:pPr indent="0" marL="0">
              <a:buNone/>
            </a:pPr>
            <a:r>
              <a:rPr lang="en-US" sz="2100" b="1" dirty="0">
                <a:solidFill>
                  <a:srgbClr val="171B20"/>
                </a:solidFill>
                <a:latin typeface="Arial" pitchFamily="34" charset="0"/>
                <a:ea typeface="Arial" pitchFamily="34" charset="-122"/>
                <a:cs typeface="Arial" pitchFamily="34" charset="-120"/>
              </a:rPr>
              <a:t>$10,000 → $4,000</a:t>
            </a:r>
            <a:endParaRPr lang="en-US" sz="2100" dirty="0"/>
          </a:p>
        </p:txBody>
      </p:sp>
      <p:sp>
        <p:nvSpPr>
          <p:cNvPr id="15" name="Text 13"/>
          <p:cNvSpPr/>
          <p:nvPr/>
        </p:nvSpPr>
        <p:spPr>
          <a:xfrm>
            <a:off x="4599432" y="3794760"/>
            <a:ext cx="3236976" cy="228600"/>
          </a:xfrm>
          <a:prstGeom prst="rect">
            <a:avLst/>
          </a:prstGeom>
          <a:noFill/>
          <a:ln/>
        </p:spPr>
        <p:txBody>
          <a:bodyPr wrap="square" lIns="0" tIns="0" rIns="0" bIns="0" rtlCol="0" anchor="ctr"/>
          <a:lstStyle/>
          <a:p>
            <a:pPr indent="0" marL="0">
              <a:buNone/>
            </a:pPr>
            <a:r>
              <a:rPr lang="en-US" sz="1000" b="1" dirty="0">
                <a:solidFill>
                  <a:srgbClr val="788271"/>
                </a:solidFill>
                <a:latin typeface="Arial" pitchFamily="34" charset="0"/>
                <a:ea typeface="Arial" pitchFamily="34" charset="-122"/>
                <a:cs typeface="Arial" pitchFamily="34" charset="-120"/>
              </a:rPr>
              <a:t>SHARED RESERVE</a:t>
            </a:r>
            <a:endParaRPr lang="en-US" sz="1000" dirty="0"/>
          </a:p>
        </p:txBody>
      </p:sp>
      <p:sp>
        <p:nvSpPr>
          <p:cNvPr id="16" name="Text 14"/>
          <p:cNvSpPr/>
          <p:nvPr/>
        </p:nvSpPr>
        <p:spPr>
          <a:xfrm>
            <a:off x="4599432" y="4389120"/>
            <a:ext cx="3236976" cy="694944"/>
          </a:xfrm>
          <a:prstGeom prst="rect">
            <a:avLst/>
          </a:prstGeom>
          <a:noFill/>
          <a:ln/>
        </p:spPr>
        <p:txBody>
          <a:bodyPr wrap="square" lIns="0" tIns="0" rIns="0" bIns="0" rtlCol="0" anchor="ctr"/>
          <a:lstStyle/>
          <a:p>
            <a:pPr indent="0" marL="0">
              <a:buNone/>
            </a:pPr>
            <a:r>
              <a:rPr lang="en-US" sz="2100" b="1" dirty="0">
                <a:solidFill>
                  <a:srgbClr val="171B20"/>
                </a:solidFill>
                <a:latin typeface="Arial" pitchFamily="34" charset="0"/>
                <a:ea typeface="Arial" pitchFamily="34" charset="-122"/>
                <a:cs typeface="Arial" pitchFamily="34" charset="-120"/>
              </a:rPr>
              <a:t>$5,000 → $11,000</a:t>
            </a:r>
            <a:endParaRPr lang="en-US" sz="2100" dirty="0"/>
          </a:p>
        </p:txBody>
      </p:sp>
      <p:sp>
        <p:nvSpPr>
          <p:cNvPr id="17" name="Text 15"/>
          <p:cNvSpPr/>
          <p:nvPr/>
        </p:nvSpPr>
        <p:spPr>
          <a:xfrm>
            <a:off x="8293608" y="3794760"/>
            <a:ext cx="3236976" cy="228600"/>
          </a:xfrm>
          <a:prstGeom prst="rect">
            <a:avLst/>
          </a:prstGeom>
          <a:noFill/>
          <a:ln/>
        </p:spPr>
        <p:txBody>
          <a:bodyPr wrap="square" lIns="0" tIns="0" rIns="0" bIns="0" rtlCol="0" anchor="ctr"/>
          <a:lstStyle/>
          <a:p>
            <a:pPr indent="0" marL="0">
              <a:buNone/>
            </a:pPr>
            <a:r>
              <a:rPr lang="en-US" sz="1000" b="1" dirty="0">
                <a:solidFill>
                  <a:srgbClr val="788271"/>
                </a:solidFill>
                <a:latin typeface="Arial" pitchFamily="34" charset="0"/>
                <a:ea typeface="Arial" pitchFamily="34" charset="-122"/>
                <a:cs typeface="Arial" pitchFamily="34" charset="-120"/>
              </a:rPr>
              <a:t>TOTAL CAPITAL</a:t>
            </a:r>
            <a:endParaRPr lang="en-US" sz="1000" dirty="0"/>
          </a:p>
        </p:txBody>
      </p:sp>
      <p:sp>
        <p:nvSpPr>
          <p:cNvPr id="18" name="Text 16"/>
          <p:cNvSpPr/>
          <p:nvPr/>
        </p:nvSpPr>
        <p:spPr>
          <a:xfrm>
            <a:off x="8293608" y="4389120"/>
            <a:ext cx="3236976" cy="694944"/>
          </a:xfrm>
          <a:prstGeom prst="rect">
            <a:avLst/>
          </a:prstGeom>
          <a:noFill/>
          <a:ln/>
        </p:spPr>
        <p:txBody>
          <a:bodyPr wrap="square" lIns="0" tIns="0" rIns="0" bIns="0" rtlCol="0" anchor="ctr"/>
          <a:lstStyle/>
          <a:p>
            <a:pPr indent="0" marL="0">
              <a:buNone/>
            </a:pPr>
            <a:r>
              <a:rPr lang="en-US" sz="2100" b="1" dirty="0">
                <a:solidFill>
                  <a:srgbClr val="171B20"/>
                </a:solidFill>
                <a:latin typeface="Arial" pitchFamily="34" charset="0"/>
                <a:ea typeface="Arial" pitchFamily="34" charset="-122"/>
                <a:cs typeface="Arial" pitchFamily="34" charset="-120"/>
              </a:rPr>
              <a:t>$15,000 → $15,000</a:t>
            </a:r>
            <a:endParaRPr lang="en-US" sz="2100" dirty="0"/>
          </a:p>
        </p:txBody>
      </p:sp>
      <p:sp>
        <p:nvSpPr>
          <p:cNvPr id="19" name="Shape 17"/>
          <p:cNvSpPr/>
          <p:nvPr/>
        </p:nvSpPr>
        <p:spPr>
          <a:xfrm>
            <a:off x="566928" y="5742432"/>
            <a:ext cx="11018520" cy="457200"/>
          </a:xfrm>
          <a:prstGeom prst="roundRect">
            <a:avLst>
              <a:gd name="adj" fmla="val 10000"/>
            </a:avLst>
          </a:prstGeom>
          <a:solidFill>
            <a:srgbClr val="FFDF00"/>
          </a:solidFill>
          <a:ln w="7620">
            <a:solidFill>
              <a:srgbClr val="FFDF00"/>
            </a:solidFill>
            <a:prstDash val="solid"/>
          </a:ln>
        </p:spPr>
      </p:sp>
      <p:sp>
        <p:nvSpPr>
          <p:cNvPr id="20" name="Text 18"/>
          <p:cNvSpPr/>
          <p:nvPr/>
        </p:nvSpPr>
        <p:spPr>
          <a:xfrm>
            <a:off x="758952" y="5852160"/>
            <a:ext cx="10634472" cy="265176"/>
          </a:xfrm>
          <a:prstGeom prst="rect">
            <a:avLst/>
          </a:prstGeom>
          <a:noFill/>
          <a:ln/>
        </p:spPr>
        <p:txBody>
          <a:bodyPr wrap="square" lIns="0" tIns="0" rIns="0" bIns="0" rtlCol="0" anchor="ctr"/>
          <a:lstStyle/>
          <a:p>
            <a:pPr indent="0" marL="0">
              <a:buNone/>
            </a:pPr>
            <a:r>
              <a:rPr lang="en-US" sz="1300" b="1" dirty="0">
                <a:solidFill>
                  <a:srgbClr val="171B20"/>
                </a:solidFill>
                <a:latin typeface="Arial" pitchFamily="34" charset="0"/>
                <a:ea typeface="Arial" pitchFamily="34" charset="-122"/>
                <a:cs typeface="Arial" pitchFamily="34" charset="-120"/>
              </a:rPr>
              <a:t>A modeled NBC credit is a separate ledger event and is counted exactly once.</a:t>
            </a:r>
            <a:endParaRPr lang="en-US" sz="13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5F6F2"/>
        </a:solidFill>
      </p:bgPr>
    </p:bg>
    <p:spTree>
      <p:nvGrpSpPr>
        <p:cNvPr id="1" name=""/>
        <p:cNvGrpSpPr/>
        <p:nvPr/>
      </p:nvGrpSpPr>
      <p:grpSpPr>
        <a:xfrm>
          <a:off x="0" y="0"/>
          <a:ext cx="0" cy="0"/>
          <a:chOff x="0" y="0"/>
          <a:chExt cx="0" cy="0"/>
        </a:xfrm>
      </p:grpSpPr>
      <p:sp>
        <p:nvSpPr>
          <p:cNvPr id="2" name="Shape 0"/>
          <p:cNvSpPr/>
          <p:nvPr/>
        </p:nvSpPr>
        <p:spPr>
          <a:xfrm>
            <a:off x="457200" y="246888"/>
            <a:ext cx="292608" cy="292608"/>
          </a:xfrm>
          <a:prstGeom prst="roundRect">
            <a:avLst>
              <a:gd name="adj" fmla="val 25000"/>
            </a:avLst>
          </a:prstGeom>
          <a:solidFill>
            <a:srgbClr val="FFDF00"/>
          </a:solidFill>
          <a:ln w="7620">
            <a:solidFill>
              <a:srgbClr val="FFDF00"/>
            </a:solidFill>
            <a:prstDash val="solid"/>
          </a:ln>
        </p:spPr>
      </p:sp>
      <p:sp>
        <p:nvSpPr>
          <p:cNvPr id="3" name="Text 1"/>
          <p:cNvSpPr/>
          <p:nvPr/>
        </p:nvSpPr>
        <p:spPr>
          <a:xfrm>
            <a:off x="532181" y="285293"/>
            <a:ext cx="164592" cy="182880"/>
          </a:xfrm>
          <a:prstGeom prst="rect">
            <a:avLst/>
          </a:prstGeom>
          <a:noFill/>
          <a:ln/>
        </p:spPr>
        <p:txBody>
          <a:bodyPr wrap="square" lIns="0" tIns="0" rIns="0" bIns="0" rtlCol="0" anchor="ctr"/>
          <a:lstStyle/>
          <a:p>
            <a:pPr indent="0" marL="0">
              <a:buNone/>
            </a:pPr>
            <a:r>
              <a:rPr lang="en-US" sz="1200" b="1" dirty="0">
                <a:solidFill>
                  <a:srgbClr val="171B20"/>
                </a:solidFill>
                <a:latin typeface="Arial" pitchFamily="34" charset="0"/>
                <a:ea typeface="Arial" pitchFamily="34" charset="-122"/>
                <a:cs typeface="Arial" pitchFamily="34" charset="-120"/>
              </a:rPr>
              <a:t>N</a:t>
            </a:r>
            <a:endParaRPr lang="en-US" sz="1200" dirty="0"/>
          </a:p>
        </p:txBody>
      </p:sp>
      <p:sp>
        <p:nvSpPr>
          <p:cNvPr id="4" name="Text 2"/>
          <p:cNvSpPr/>
          <p:nvPr/>
        </p:nvSpPr>
        <p:spPr>
          <a:xfrm>
            <a:off x="877824" y="283464"/>
            <a:ext cx="3657600" cy="182880"/>
          </a:xfrm>
          <a:prstGeom prst="rect">
            <a:avLst/>
          </a:prstGeom>
          <a:noFill/>
          <a:ln/>
        </p:spPr>
        <p:txBody>
          <a:bodyPr wrap="square" lIns="0" tIns="0" rIns="0" bIns="0" rtlCol="0" anchor="ctr"/>
          <a:lstStyle/>
          <a:p>
            <a:pPr indent="0" marL="0">
              <a:buNone/>
            </a:pPr>
            <a:r>
              <a:rPr lang="en-US" sz="1000" b="1" spc="80" kern="0" dirty="0">
                <a:solidFill>
                  <a:srgbClr val="171B20"/>
                </a:solidFill>
                <a:latin typeface="Arial" pitchFamily="34" charset="0"/>
                <a:ea typeface="Arial" pitchFamily="34" charset="-122"/>
                <a:cs typeface="Arial" pitchFamily="34" charset="-120"/>
              </a:rPr>
              <a:t>NBC / GEOMETRY LAB</a:t>
            </a:r>
            <a:endParaRPr lang="en-US" sz="1000" dirty="0"/>
          </a:p>
        </p:txBody>
      </p:sp>
      <p:sp>
        <p:nvSpPr>
          <p:cNvPr id="5" name="Text 3"/>
          <p:cNvSpPr/>
          <p:nvPr/>
        </p:nvSpPr>
        <p:spPr>
          <a:xfrm>
            <a:off x="7498080" y="283464"/>
            <a:ext cx="4160520" cy="182880"/>
          </a:xfrm>
          <a:prstGeom prst="rect">
            <a:avLst/>
          </a:prstGeom>
          <a:noFill/>
          <a:ln/>
        </p:spPr>
        <p:txBody>
          <a:bodyPr wrap="square" lIns="0" tIns="0" rIns="0" bIns="0" rtlCol="0" anchor="ctr"/>
          <a:lstStyle/>
          <a:p>
            <a:pPr algn="r" indent="0" marL="0">
              <a:buNone/>
            </a:pPr>
            <a:r>
              <a:rPr lang="en-US" sz="900" spc="70" kern="0" dirty="0">
                <a:solidFill>
                  <a:srgbClr val="788271"/>
                </a:solidFill>
                <a:latin typeface="Arial" pitchFamily="34" charset="0"/>
                <a:ea typeface="Arial" pitchFamily="34" charset="-122"/>
                <a:cs typeface="Arial" pitchFamily="34" charset="-120"/>
              </a:rPr>
              <a:t>05 / AUDIT</a:t>
            </a:r>
            <a:endParaRPr lang="en-US" sz="900" dirty="0"/>
          </a:p>
        </p:txBody>
      </p:sp>
      <p:sp>
        <p:nvSpPr>
          <p:cNvPr id="6" name="Text 4"/>
          <p:cNvSpPr/>
          <p:nvPr/>
        </p:nvSpPr>
        <p:spPr>
          <a:xfrm>
            <a:off x="530352" y="859536"/>
            <a:ext cx="11064240" cy="786384"/>
          </a:xfrm>
          <a:prstGeom prst="rect">
            <a:avLst/>
          </a:prstGeom>
          <a:noFill/>
          <a:ln/>
        </p:spPr>
        <p:txBody>
          <a:bodyPr wrap="square" lIns="0" tIns="0" rIns="0" bIns="0" rtlCol="0" anchor="ctr"/>
          <a:lstStyle/>
          <a:p>
            <a:pPr indent="0" marL="0">
              <a:buNone/>
            </a:pPr>
            <a:r>
              <a:rPr lang="en-US" sz="3100" b="1" dirty="0">
                <a:solidFill>
                  <a:srgbClr val="171B20"/>
                </a:solidFill>
                <a:latin typeface="Arial" pitchFamily="34" charset="0"/>
                <a:ea typeface="Arial" pitchFamily="34" charset="-122"/>
                <a:cs typeface="Arial" pitchFamily="34" charset="-120"/>
              </a:rPr>
              <a:t>NBC20 is a frozen-position diagnostic.</a:t>
            </a:r>
            <a:endParaRPr lang="en-US" sz="3100" dirty="0"/>
          </a:p>
        </p:txBody>
      </p:sp>
      <p:sp>
        <p:nvSpPr>
          <p:cNvPr id="7" name="Text 5"/>
          <p:cNvSpPr/>
          <p:nvPr/>
        </p:nvSpPr>
        <p:spPr>
          <a:xfrm>
            <a:off x="548640" y="1655064"/>
            <a:ext cx="10972800" cy="384048"/>
          </a:xfrm>
          <a:prstGeom prst="rect">
            <a:avLst/>
          </a:prstGeom>
          <a:noFill/>
          <a:ln/>
        </p:spPr>
        <p:txBody>
          <a:bodyPr wrap="square" lIns="0" tIns="0" rIns="0" bIns="0" rtlCol="0" anchor="ctr"/>
          <a:lstStyle/>
          <a:p>
            <a:pPr indent="0" marL="0">
              <a:buNone/>
            </a:pPr>
            <a:r>
              <a:rPr lang="en-US" sz="1300" dirty="0">
                <a:solidFill>
                  <a:srgbClr val="788271"/>
                </a:solidFill>
                <a:latin typeface="Arial" pitchFamily="34" charset="0"/>
                <a:ea typeface="Arial" pitchFamily="34" charset="-122"/>
                <a:cs typeface="Arial" pitchFamily="34" charset="-120"/>
              </a:rPr>
              <a:t>Start the clock at actual modeled liquidation τ, not at the scheduled news time.</a:t>
            </a:r>
            <a:endParaRPr lang="en-US" sz="1300" dirty="0"/>
          </a:p>
        </p:txBody>
      </p:sp>
      <p:sp>
        <p:nvSpPr>
          <p:cNvPr id="8" name="Shape 6"/>
          <p:cNvSpPr/>
          <p:nvPr/>
        </p:nvSpPr>
        <p:spPr>
          <a:xfrm>
            <a:off x="530352" y="6455664"/>
            <a:ext cx="11109960" cy="0"/>
          </a:xfrm>
          <a:prstGeom prst="line">
            <a:avLst/>
          </a:prstGeom>
          <a:noFill/>
          <a:ln w="10160">
            <a:solidFill>
              <a:srgbClr val="E1E6DA"/>
            </a:solidFill>
            <a:prstDash val="solid"/>
          </a:ln>
        </p:spPr>
      </p:sp>
      <p:sp>
        <p:nvSpPr>
          <p:cNvPr id="9" name="Text 7"/>
          <p:cNvSpPr/>
          <p:nvPr/>
        </p:nvSpPr>
        <p:spPr>
          <a:xfrm>
            <a:off x="548640" y="6556248"/>
            <a:ext cx="10287000" cy="146304"/>
          </a:xfrm>
          <a:prstGeom prst="rect">
            <a:avLst/>
          </a:prstGeom>
          <a:noFill/>
          <a:ln/>
        </p:spPr>
        <p:txBody>
          <a:bodyPr wrap="square" lIns="0" tIns="0" rIns="0" bIns="0" rtlCol="0" anchor="ctr"/>
          <a:lstStyle/>
          <a:p>
            <a:pPr indent="0" marL="0">
              <a:buNone/>
            </a:pPr>
            <a:r>
              <a:rPr lang="en-US" sz="700" dirty="0">
                <a:solidFill>
                  <a:srgbClr val="788271"/>
                </a:solidFill>
                <a:latin typeface="Arial" pitchFamily="34" charset="0"/>
                <a:ea typeface="Arial" pitchFamily="34" charset="-122"/>
                <a:cs typeface="Arial" pitchFamily="34" charset="-120"/>
              </a:rPr>
              <a:t>Synthetic research illustration • Not historical performance • Model v1.0</a:t>
            </a:r>
            <a:endParaRPr lang="en-US" sz="700" dirty="0"/>
          </a:p>
        </p:txBody>
      </p:sp>
      <p:sp>
        <p:nvSpPr>
          <p:cNvPr id="10" name="Text 8"/>
          <p:cNvSpPr/>
          <p:nvPr/>
        </p:nvSpPr>
        <p:spPr>
          <a:xfrm>
            <a:off x="11091672" y="6547104"/>
            <a:ext cx="539496" cy="164592"/>
          </a:xfrm>
          <a:prstGeom prst="rect">
            <a:avLst/>
          </a:prstGeom>
          <a:noFill/>
          <a:ln/>
        </p:spPr>
        <p:txBody>
          <a:bodyPr wrap="square" lIns="0" tIns="0" rIns="0" bIns="0" rtlCol="0" anchor="ctr"/>
          <a:lstStyle/>
          <a:p>
            <a:pPr algn="r" indent="0" marL="0">
              <a:buNone/>
            </a:pPr>
            <a:r>
              <a:rPr lang="en-US" sz="900" dirty="0">
                <a:solidFill>
                  <a:srgbClr val="788271"/>
                </a:solidFill>
                <a:latin typeface="Arial" pitchFamily="34" charset="0"/>
                <a:ea typeface="Arial" pitchFamily="34" charset="-122"/>
                <a:cs typeface="Arial" pitchFamily="34" charset="-120"/>
              </a:rPr>
              <a:t>27</a:t>
            </a:r>
            <a:endParaRPr lang="en-US" sz="900" dirty="0"/>
          </a:p>
        </p:txBody>
      </p:sp>
      <p:sp>
        <p:nvSpPr>
          <p:cNvPr id="11" name="Shape 9"/>
          <p:cNvSpPr/>
          <p:nvPr/>
        </p:nvSpPr>
        <p:spPr>
          <a:xfrm>
            <a:off x="603504" y="2295144"/>
            <a:ext cx="10972800" cy="914400"/>
          </a:xfrm>
          <a:prstGeom prst="roundRect">
            <a:avLst>
              <a:gd name="adj" fmla="val 8000"/>
            </a:avLst>
          </a:prstGeom>
          <a:solidFill>
            <a:srgbClr val="171B20"/>
          </a:solidFill>
          <a:ln w="7620">
            <a:solidFill>
              <a:srgbClr val="171B20"/>
            </a:solidFill>
            <a:prstDash val="solid"/>
          </a:ln>
        </p:spPr>
      </p:sp>
      <p:sp>
        <p:nvSpPr>
          <p:cNvPr id="12" name="Text 10"/>
          <p:cNvSpPr/>
          <p:nvPr/>
        </p:nvSpPr>
        <p:spPr>
          <a:xfrm>
            <a:off x="813816" y="2496312"/>
            <a:ext cx="10552176" cy="576072"/>
          </a:xfrm>
          <a:prstGeom prst="rect">
            <a:avLst/>
          </a:prstGeom>
          <a:noFill/>
          <a:ln/>
        </p:spPr>
        <p:txBody>
          <a:bodyPr wrap="square" lIns="0" tIns="0" rIns="0" bIns="0" rtlCol="0" anchor="ctr"/>
          <a:lstStyle/>
          <a:p>
            <a:pPr indent="0" marL="0">
              <a:buNone/>
            </a:pPr>
            <a:r>
              <a:rPr lang="en-US" sz="2400" b="1" dirty="0">
                <a:solidFill>
                  <a:srgbClr val="FFFFFF"/>
                </a:solidFill>
                <a:latin typeface="Arial" pitchFamily="34" charset="0"/>
                <a:ea typeface="Arial" pitchFamily="34" charset="-122"/>
                <a:cs typeface="Arial" pitchFamily="34" charset="-120"/>
              </a:rPr>
              <a:t>E₂₀ = Bτ before credit + Σ qᵢ(Pᵢ,τ+20 − Pᵢ,fill)κᵢ</a:t>
            </a:r>
            <a:endParaRPr lang="en-US" sz="2400" dirty="0"/>
          </a:p>
        </p:txBody>
      </p:sp>
      <p:sp>
        <p:nvSpPr>
          <p:cNvPr id="13" name="Text 11"/>
          <p:cNvSpPr/>
          <p:nvPr/>
        </p:nvSpPr>
        <p:spPr>
          <a:xfrm>
            <a:off x="932688" y="3758184"/>
            <a:ext cx="3017520" cy="475488"/>
          </a:xfrm>
          <a:prstGeom prst="rect">
            <a:avLst/>
          </a:prstGeom>
          <a:noFill/>
          <a:ln/>
        </p:spPr>
        <p:txBody>
          <a:bodyPr wrap="square" lIns="0" tIns="0" rIns="0" bIns="0" rtlCol="0" anchor="ctr"/>
          <a:lstStyle/>
          <a:p>
            <a:pPr indent="0" marL="0">
              <a:buNone/>
            </a:pPr>
            <a:r>
              <a:rPr lang="en-US" sz="3100" b="1" dirty="0">
                <a:solidFill>
                  <a:srgbClr val="CC6271"/>
                </a:solidFill>
                <a:latin typeface="Arial" pitchFamily="34" charset="0"/>
                <a:ea typeface="Arial" pitchFamily="34" charset="-122"/>
                <a:cs typeface="Arial" pitchFamily="34" charset="-120"/>
              </a:rPr>
              <a:t>$3,200</a:t>
            </a:r>
            <a:endParaRPr lang="en-US" sz="3100" dirty="0"/>
          </a:p>
        </p:txBody>
      </p:sp>
      <p:sp>
        <p:nvSpPr>
          <p:cNvPr id="14" name="Text 12"/>
          <p:cNvSpPr/>
          <p:nvPr/>
        </p:nvSpPr>
        <p:spPr>
          <a:xfrm>
            <a:off x="932688" y="4334256"/>
            <a:ext cx="3017520" cy="493776"/>
          </a:xfrm>
          <a:prstGeom prst="rect">
            <a:avLst/>
          </a:prstGeom>
          <a:noFill/>
          <a:ln/>
        </p:spPr>
        <p:txBody>
          <a:bodyPr wrap="square" lIns="0" tIns="0" rIns="0" bIns="0" rtlCol="0" anchor="ctr"/>
          <a:lstStyle/>
          <a:p>
            <a:pPr indent="0" marL="0">
              <a:buNone/>
            </a:pPr>
            <a:r>
              <a:rPr lang="en-US" sz="1200" dirty="0">
                <a:solidFill>
                  <a:srgbClr val="788271"/>
                </a:solidFill>
                <a:latin typeface="Arial" pitchFamily="34" charset="0"/>
                <a:ea typeface="Arial" pitchFamily="34" charset="-122"/>
                <a:cs typeface="Arial" pitchFamily="34" charset="-120"/>
              </a:rPr>
              <a:t>Credit at liquidation</a:t>
            </a:r>
            <a:endParaRPr lang="en-US" sz="1200" dirty="0"/>
          </a:p>
        </p:txBody>
      </p:sp>
      <p:sp>
        <p:nvSpPr>
          <p:cNvPr id="15" name="Text 13"/>
          <p:cNvSpPr/>
          <p:nvPr/>
        </p:nvSpPr>
        <p:spPr>
          <a:xfrm>
            <a:off x="4690872" y="3758184"/>
            <a:ext cx="3017520" cy="475488"/>
          </a:xfrm>
          <a:prstGeom prst="rect">
            <a:avLst/>
          </a:prstGeom>
          <a:noFill/>
          <a:ln/>
        </p:spPr>
        <p:txBody>
          <a:bodyPr wrap="square" lIns="0" tIns="0" rIns="0" bIns="0" rtlCol="0" anchor="ctr"/>
          <a:lstStyle/>
          <a:p>
            <a:pPr indent="0" marL="0">
              <a:buNone/>
            </a:pPr>
            <a:r>
              <a:rPr lang="en-US" sz="3100" b="1" dirty="0">
                <a:solidFill>
                  <a:srgbClr val="171B20"/>
                </a:solidFill>
                <a:latin typeface="Arial" pitchFamily="34" charset="0"/>
                <a:ea typeface="Arial" pitchFamily="34" charset="-122"/>
                <a:cs typeface="Arial" pitchFamily="34" charset="-120"/>
              </a:rPr>
              <a:t>$6,000</a:t>
            </a:r>
            <a:endParaRPr lang="en-US" sz="3100" dirty="0"/>
          </a:p>
        </p:txBody>
      </p:sp>
      <p:sp>
        <p:nvSpPr>
          <p:cNvPr id="16" name="Text 14"/>
          <p:cNvSpPr/>
          <p:nvPr/>
        </p:nvSpPr>
        <p:spPr>
          <a:xfrm>
            <a:off x="4690872" y="4334256"/>
            <a:ext cx="3017520" cy="493776"/>
          </a:xfrm>
          <a:prstGeom prst="rect">
            <a:avLst/>
          </a:prstGeom>
          <a:noFill/>
          <a:ln/>
        </p:spPr>
        <p:txBody>
          <a:bodyPr wrap="square" lIns="0" tIns="0" rIns="0" bIns="0" rtlCol="0" anchor="ctr"/>
          <a:lstStyle/>
          <a:p>
            <a:pPr indent="0" marL="0">
              <a:buNone/>
            </a:pPr>
            <a:r>
              <a:rPr lang="en-US" sz="1200" dirty="0">
                <a:solidFill>
                  <a:srgbClr val="788271"/>
                </a:solidFill>
                <a:latin typeface="Arial" pitchFamily="34" charset="0"/>
                <a:ea typeface="Arial" pitchFamily="34" charset="-122"/>
                <a:cs typeface="Arial" pitchFamily="34" charset="-120"/>
              </a:rPr>
              <a:t>Frozen equity after recovery</a:t>
            </a:r>
            <a:endParaRPr lang="en-US" sz="1200" dirty="0"/>
          </a:p>
        </p:txBody>
      </p:sp>
      <p:sp>
        <p:nvSpPr>
          <p:cNvPr id="17" name="Text 15"/>
          <p:cNvSpPr/>
          <p:nvPr/>
        </p:nvSpPr>
        <p:spPr>
          <a:xfrm>
            <a:off x="8348472" y="3758184"/>
            <a:ext cx="3017520" cy="475488"/>
          </a:xfrm>
          <a:prstGeom prst="rect">
            <a:avLst/>
          </a:prstGeom>
          <a:noFill/>
          <a:ln/>
        </p:spPr>
        <p:txBody>
          <a:bodyPr wrap="square" lIns="0" tIns="0" rIns="0" bIns="0" rtlCol="0" anchor="ctr"/>
          <a:lstStyle/>
          <a:p>
            <a:pPr indent="0" marL="0">
              <a:buNone/>
            </a:pPr>
            <a:r>
              <a:rPr lang="en-US" sz="3100" b="1" dirty="0">
                <a:solidFill>
                  <a:srgbClr val="388776"/>
                </a:solidFill>
                <a:latin typeface="Arial" pitchFamily="34" charset="0"/>
                <a:ea typeface="Arial" pitchFamily="34" charset="-122"/>
                <a:cs typeface="Arial" pitchFamily="34" charset="-120"/>
              </a:rPr>
              <a:t>$0</a:t>
            </a:r>
            <a:endParaRPr lang="en-US" sz="3100" dirty="0"/>
          </a:p>
        </p:txBody>
      </p:sp>
      <p:sp>
        <p:nvSpPr>
          <p:cNvPr id="18" name="Text 16"/>
          <p:cNvSpPr/>
          <p:nvPr/>
        </p:nvSpPr>
        <p:spPr>
          <a:xfrm>
            <a:off x="8348472" y="4334256"/>
            <a:ext cx="3017520" cy="493776"/>
          </a:xfrm>
          <a:prstGeom prst="rect">
            <a:avLst/>
          </a:prstGeom>
          <a:noFill/>
          <a:ln/>
        </p:spPr>
        <p:txBody>
          <a:bodyPr wrap="square" lIns="0" tIns="0" rIns="0" bIns="0" rtlCol="0" anchor="ctr"/>
          <a:lstStyle/>
          <a:p>
            <a:pPr indent="0" marL="0">
              <a:buNone/>
            </a:pPr>
            <a:r>
              <a:rPr lang="en-US" sz="1200" dirty="0">
                <a:solidFill>
                  <a:srgbClr val="788271"/>
                </a:solidFill>
                <a:latin typeface="Arial" pitchFamily="34" charset="0"/>
                <a:ea typeface="Arial" pitchFamily="34" charset="-122"/>
                <a:cs typeface="Arial" pitchFamily="34" charset="-120"/>
              </a:rPr>
              <a:t>NBC20 after 20 seconds</a:t>
            </a:r>
            <a:endParaRPr lang="en-US" sz="1200" dirty="0"/>
          </a:p>
        </p:txBody>
      </p:sp>
      <p:sp>
        <p:nvSpPr>
          <p:cNvPr id="19" name="Shape 17"/>
          <p:cNvSpPr/>
          <p:nvPr/>
        </p:nvSpPr>
        <p:spPr>
          <a:xfrm>
            <a:off x="566928" y="5742432"/>
            <a:ext cx="11018520" cy="457200"/>
          </a:xfrm>
          <a:prstGeom prst="roundRect">
            <a:avLst>
              <a:gd name="adj" fmla="val 10000"/>
            </a:avLst>
          </a:prstGeom>
          <a:solidFill>
            <a:srgbClr val="FFDF00"/>
          </a:solidFill>
          <a:ln w="7620">
            <a:solidFill>
              <a:srgbClr val="FFDF00"/>
            </a:solidFill>
            <a:prstDash val="solid"/>
          </a:ln>
        </p:spPr>
      </p:sp>
      <p:sp>
        <p:nvSpPr>
          <p:cNvPr id="20" name="Text 18"/>
          <p:cNvSpPr/>
          <p:nvPr/>
        </p:nvSpPr>
        <p:spPr>
          <a:xfrm>
            <a:off x="758952" y="5852160"/>
            <a:ext cx="10634472" cy="265176"/>
          </a:xfrm>
          <a:prstGeom prst="rect">
            <a:avLst/>
          </a:prstGeom>
          <a:noFill/>
          <a:ln/>
        </p:spPr>
        <p:txBody>
          <a:bodyPr wrap="square" lIns="0" tIns="0" rIns="0" bIns="0" rtlCol="0" anchor="ctr"/>
          <a:lstStyle/>
          <a:p>
            <a:pPr indent="0" marL="0">
              <a:buNone/>
            </a:pPr>
            <a:r>
              <a:rPr lang="en-US" sz="1300" b="1" dirty="0">
                <a:solidFill>
                  <a:srgbClr val="171B20"/>
                </a:solidFill>
                <a:latin typeface="Arial" pitchFamily="34" charset="0"/>
                <a:ea typeface="Arial" pitchFamily="34" charset="-122"/>
                <a:cs typeface="Arial" pitchFamily="34" charset="-120"/>
              </a:rPr>
              <a:t>Never add NBC20 to the balance, actual model credit or economic P&amp;L.</a:t>
            </a:r>
            <a:endParaRPr lang="en-US" sz="13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5F6F2"/>
        </a:solidFill>
      </p:bgPr>
    </p:bg>
    <p:spTree>
      <p:nvGrpSpPr>
        <p:cNvPr id="1" name=""/>
        <p:cNvGrpSpPr/>
        <p:nvPr/>
      </p:nvGrpSpPr>
      <p:grpSpPr>
        <a:xfrm>
          <a:off x="0" y="0"/>
          <a:ext cx="0" cy="0"/>
          <a:chOff x="0" y="0"/>
          <a:chExt cx="0" cy="0"/>
        </a:xfrm>
      </p:grpSpPr>
      <p:sp>
        <p:nvSpPr>
          <p:cNvPr id="2" name="Shape 0"/>
          <p:cNvSpPr/>
          <p:nvPr/>
        </p:nvSpPr>
        <p:spPr>
          <a:xfrm>
            <a:off x="457200" y="246888"/>
            <a:ext cx="292608" cy="292608"/>
          </a:xfrm>
          <a:prstGeom prst="roundRect">
            <a:avLst>
              <a:gd name="adj" fmla="val 25000"/>
            </a:avLst>
          </a:prstGeom>
          <a:solidFill>
            <a:srgbClr val="FFDF00"/>
          </a:solidFill>
          <a:ln w="7620">
            <a:solidFill>
              <a:srgbClr val="FFDF00"/>
            </a:solidFill>
            <a:prstDash val="solid"/>
          </a:ln>
        </p:spPr>
      </p:sp>
      <p:sp>
        <p:nvSpPr>
          <p:cNvPr id="3" name="Text 1"/>
          <p:cNvSpPr/>
          <p:nvPr/>
        </p:nvSpPr>
        <p:spPr>
          <a:xfrm>
            <a:off x="532181" y="285293"/>
            <a:ext cx="164592" cy="182880"/>
          </a:xfrm>
          <a:prstGeom prst="rect">
            <a:avLst/>
          </a:prstGeom>
          <a:noFill/>
          <a:ln/>
        </p:spPr>
        <p:txBody>
          <a:bodyPr wrap="square" lIns="0" tIns="0" rIns="0" bIns="0" rtlCol="0" anchor="ctr"/>
          <a:lstStyle/>
          <a:p>
            <a:pPr indent="0" marL="0">
              <a:buNone/>
            </a:pPr>
            <a:r>
              <a:rPr lang="en-US" sz="1200" b="1" dirty="0">
                <a:solidFill>
                  <a:srgbClr val="171B20"/>
                </a:solidFill>
                <a:latin typeface="Arial" pitchFamily="34" charset="0"/>
                <a:ea typeface="Arial" pitchFamily="34" charset="-122"/>
                <a:cs typeface="Arial" pitchFamily="34" charset="-120"/>
              </a:rPr>
              <a:t>N</a:t>
            </a:r>
            <a:endParaRPr lang="en-US" sz="1200" dirty="0"/>
          </a:p>
        </p:txBody>
      </p:sp>
      <p:sp>
        <p:nvSpPr>
          <p:cNvPr id="4" name="Text 2"/>
          <p:cNvSpPr/>
          <p:nvPr/>
        </p:nvSpPr>
        <p:spPr>
          <a:xfrm>
            <a:off x="877824" y="283464"/>
            <a:ext cx="3657600" cy="182880"/>
          </a:xfrm>
          <a:prstGeom prst="rect">
            <a:avLst/>
          </a:prstGeom>
          <a:noFill/>
          <a:ln/>
        </p:spPr>
        <p:txBody>
          <a:bodyPr wrap="square" lIns="0" tIns="0" rIns="0" bIns="0" rtlCol="0" anchor="ctr"/>
          <a:lstStyle/>
          <a:p>
            <a:pPr indent="0" marL="0">
              <a:buNone/>
            </a:pPr>
            <a:r>
              <a:rPr lang="en-US" sz="1000" b="1" spc="80" kern="0" dirty="0">
                <a:solidFill>
                  <a:srgbClr val="171B20"/>
                </a:solidFill>
                <a:latin typeface="Arial" pitchFamily="34" charset="0"/>
                <a:ea typeface="Arial" pitchFamily="34" charset="-122"/>
                <a:cs typeface="Arial" pitchFamily="34" charset="-120"/>
              </a:rPr>
              <a:t>NBC / GEOMETRY LAB</a:t>
            </a:r>
            <a:endParaRPr lang="en-US" sz="1000" dirty="0"/>
          </a:p>
        </p:txBody>
      </p:sp>
      <p:sp>
        <p:nvSpPr>
          <p:cNvPr id="5" name="Text 3"/>
          <p:cNvSpPr/>
          <p:nvPr/>
        </p:nvSpPr>
        <p:spPr>
          <a:xfrm>
            <a:off x="7498080" y="283464"/>
            <a:ext cx="4160520" cy="182880"/>
          </a:xfrm>
          <a:prstGeom prst="rect">
            <a:avLst/>
          </a:prstGeom>
          <a:noFill/>
          <a:ln/>
        </p:spPr>
        <p:txBody>
          <a:bodyPr wrap="square" lIns="0" tIns="0" rIns="0" bIns="0" rtlCol="0" anchor="ctr"/>
          <a:lstStyle/>
          <a:p>
            <a:pPr algn="r" indent="0" marL="0">
              <a:buNone/>
            </a:pPr>
            <a:r>
              <a:rPr lang="en-US" sz="900" spc="70" kern="0" dirty="0">
                <a:solidFill>
                  <a:srgbClr val="788271"/>
                </a:solidFill>
                <a:latin typeface="Arial" pitchFamily="34" charset="0"/>
                <a:ea typeface="Arial" pitchFamily="34" charset="-122"/>
                <a:cs typeface="Arial" pitchFamily="34" charset="-120"/>
              </a:rPr>
              <a:t>06 / RESEARCH SYSTEM</a:t>
            </a:r>
            <a:endParaRPr lang="en-US" sz="900" dirty="0"/>
          </a:p>
        </p:txBody>
      </p:sp>
      <p:sp>
        <p:nvSpPr>
          <p:cNvPr id="6" name="Text 4"/>
          <p:cNvSpPr/>
          <p:nvPr/>
        </p:nvSpPr>
        <p:spPr>
          <a:xfrm>
            <a:off x="530352" y="859536"/>
            <a:ext cx="11064240" cy="786384"/>
          </a:xfrm>
          <a:prstGeom prst="rect">
            <a:avLst/>
          </a:prstGeom>
          <a:noFill/>
          <a:ln/>
        </p:spPr>
        <p:txBody>
          <a:bodyPr wrap="square" lIns="0" tIns="0" rIns="0" bIns="0" rtlCol="0" anchor="ctr"/>
          <a:lstStyle/>
          <a:p>
            <a:pPr indent="0" marL="0">
              <a:buNone/>
            </a:pPr>
            <a:r>
              <a:rPr lang="en-US" sz="3100" b="1" dirty="0">
                <a:solidFill>
                  <a:srgbClr val="171B20"/>
                </a:solidFill>
                <a:latin typeface="Arial" pitchFamily="34" charset="0"/>
                <a:ea typeface="Arial" pitchFamily="34" charset="-122"/>
                <a:cs typeface="Arial" pitchFamily="34" charset="-120"/>
              </a:rPr>
              <a:t>A scenario space, not a collection of anecdotes.</a:t>
            </a:r>
            <a:endParaRPr lang="en-US" sz="3100" dirty="0"/>
          </a:p>
        </p:txBody>
      </p:sp>
      <p:sp>
        <p:nvSpPr>
          <p:cNvPr id="7" name="Text 5"/>
          <p:cNvSpPr/>
          <p:nvPr/>
        </p:nvSpPr>
        <p:spPr>
          <a:xfrm>
            <a:off x="548640" y="1655064"/>
            <a:ext cx="10972800" cy="384048"/>
          </a:xfrm>
          <a:prstGeom prst="rect">
            <a:avLst/>
          </a:prstGeom>
          <a:noFill/>
          <a:ln/>
        </p:spPr>
        <p:txBody>
          <a:bodyPr wrap="square" lIns="0" tIns="0" rIns="0" bIns="0" rtlCol="0" anchor="ctr"/>
          <a:lstStyle/>
          <a:p>
            <a:pPr indent="0" marL="0">
              <a:buNone/>
            </a:pPr>
            <a:r>
              <a:rPr lang="en-US" sz="1300" dirty="0">
                <a:solidFill>
                  <a:srgbClr val="788271"/>
                </a:solidFill>
                <a:latin typeface="Arial" pitchFamily="34" charset="0"/>
                <a:ea typeface="Arial" pitchFamily="34" charset="-122"/>
                <a:cs typeface="Arial" pitchFamily="34" charset="-120"/>
              </a:rPr>
              <a:t>Test interactions between market paths, account policies and trader actions.</a:t>
            </a:r>
            <a:endParaRPr lang="en-US" sz="1300" dirty="0"/>
          </a:p>
        </p:txBody>
      </p:sp>
      <p:sp>
        <p:nvSpPr>
          <p:cNvPr id="8" name="Shape 6"/>
          <p:cNvSpPr/>
          <p:nvPr/>
        </p:nvSpPr>
        <p:spPr>
          <a:xfrm>
            <a:off x="530352" y="6455664"/>
            <a:ext cx="11109960" cy="0"/>
          </a:xfrm>
          <a:prstGeom prst="line">
            <a:avLst/>
          </a:prstGeom>
          <a:noFill/>
          <a:ln w="10160">
            <a:solidFill>
              <a:srgbClr val="E1E6DA"/>
            </a:solidFill>
            <a:prstDash val="solid"/>
          </a:ln>
        </p:spPr>
      </p:sp>
      <p:sp>
        <p:nvSpPr>
          <p:cNvPr id="9" name="Text 7"/>
          <p:cNvSpPr/>
          <p:nvPr/>
        </p:nvSpPr>
        <p:spPr>
          <a:xfrm>
            <a:off x="548640" y="6556248"/>
            <a:ext cx="10287000" cy="146304"/>
          </a:xfrm>
          <a:prstGeom prst="rect">
            <a:avLst/>
          </a:prstGeom>
          <a:noFill/>
          <a:ln/>
        </p:spPr>
        <p:txBody>
          <a:bodyPr wrap="square" lIns="0" tIns="0" rIns="0" bIns="0" rtlCol="0" anchor="ctr"/>
          <a:lstStyle/>
          <a:p>
            <a:pPr indent="0" marL="0">
              <a:buNone/>
            </a:pPr>
            <a:r>
              <a:rPr lang="en-US" sz="700" dirty="0">
                <a:solidFill>
                  <a:srgbClr val="788271"/>
                </a:solidFill>
                <a:latin typeface="Arial" pitchFamily="34" charset="0"/>
                <a:ea typeface="Arial" pitchFamily="34" charset="-122"/>
                <a:cs typeface="Arial" pitchFamily="34" charset="-120"/>
              </a:rPr>
              <a:t>Synthetic research illustration • Not historical performance • Model v1.0</a:t>
            </a:r>
            <a:endParaRPr lang="en-US" sz="700" dirty="0"/>
          </a:p>
        </p:txBody>
      </p:sp>
      <p:sp>
        <p:nvSpPr>
          <p:cNvPr id="10" name="Text 8"/>
          <p:cNvSpPr/>
          <p:nvPr/>
        </p:nvSpPr>
        <p:spPr>
          <a:xfrm>
            <a:off x="11091672" y="6547104"/>
            <a:ext cx="539496" cy="164592"/>
          </a:xfrm>
          <a:prstGeom prst="rect">
            <a:avLst/>
          </a:prstGeom>
          <a:noFill/>
          <a:ln/>
        </p:spPr>
        <p:txBody>
          <a:bodyPr wrap="square" lIns="0" tIns="0" rIns="0" bIns="0" rtlCol="0" anchor="ctr"/>
          <a:lstStyle/>
          <a:p>
            <a:pPr algn="r" indent="0" marL="0">
              <a:buNone/>
            </a:pPr>
            <a:r>
              <a:rPr lang="en-US" sz="900" dirty="0">
                <a:solidFill>
                  <a:srgbClr val="788271"/>
                </a:solidFill>
                <a:latin typeface="Arial" pitchFamily="34" charset="0"/>
                <a:ea typeface="Arial" pitchFamily="34" charset="-122"/>
                <a:cs typeface="Arial" pitchFamily="34" charset="-120"/>
              </a:rPr>
              <a:t>28</a:t>
            </a:r>
            <a:endParaRPr lang="en-US" sz="900" dirty="0"/>
          </a:p>
        </p:txBody>
      </p:sp>
      <p:sp>
        <p:nvSpPr>
          <p:cNvPr id="11" name="Shape 9"/>
          <p:cNvSpPr/>
          <p:nvPr/>
        </p:nvSpPr>
        <p:spPr>
          <a:xfrm>
            <a:off x="603504" y="2276856"/>
            <a:ext cx="3456432" cy="1517904"/>
          </a:xfrm>
          <a:prstGeom prst="roundRect">
            <a:avLst>
              <a:gd name="adj" fmla="val 4819"/>
            </a:avLst>
          </a:prstGeom>
          <a:solidFill>
            <a:srgbClr val="FFFFFF"/>
          </a:solidFill>
          <a:ln w="7620">
            <a:solidFill>
              <a:srgbClr val="E1E6DA"/>
            </a:solidFill>
            <a:prstDash val="solid"/>
          </a:ln>
        </p:spPr>
      </p:sp>
      <p:sp>
        <p:nvSpPr>
          <p:cNvPr id="12" name="Text 10"/>
          <p:cNvSpPr/>
          <p:nvPr/>
        </p:nvSpPr>
        <p:spPr>
          <a:xfrm>
            <a:off x="795528" y="2496312"/>
            <a:ext cx="3072384" cy="182880"/>
          </a:xfrm>
          <a:prstGeom prst="rect">
            <a:avLst/>
          </a:prstGeom>
          <a:noFill/>
          <a:ln/>
        </p:spPr>
        <p:txBody>
          <a:bodyPr wrap="square" lIns="0" tIns="0" rIns="0" bIns="0" rtlCol="0" anchor="ctr"/>
          <a:lstStyle/>
          <a:p>
            <a:pPr indent="0" marL="0">
              <a:buNone/>
            </a:pPr>
            <a:r>
              <a:rPr lang="en-US" sz="1000" b="1" dirty="0">
                <a:solidFill>
                  <a:srgbClr val="788271"/>
                </a:solidFill>
                <a:latin typeface="Arial" pitchFamily="34" charset="0"/>
                <a:ea typeface="Arial" pitchFamily="34" charset="-122"/>
                <a:cs typeface="Arial" pitchFamily="34" charset="-120"/>
              </a:rPr>
              <a:t>MARKET</a:t>
            </a:r>
            <a:endParaRPr lang="en-US" sz="1000" dirty="0"/>
          </a:p>
        </p:txBody>
      </p:sp>
      <p:sp>
        <p:nvSpPr>
          <p:cNvPr id="13" name="Text 11"/>
          <p:cNvSpPr/>
          <p:nvPr/>
        </p:nvSpPr>
        <p:spPr>
          <a:xfrm>
            <a:off x="804672" y="2944368"/>
            <a:ext cx="3026664" cy="603504"/>
          </a:xfrm>
          <a:prstGeom prst="rect">
            <a:avLst/>
          </a:prstGeom>
          <a:noFill/>
          <a:ln/>
        </p:spPr>
        <p:txBody>
          <a:bodyPr wrap="square" lIns="0" tIns="0" rIns="0" bIns="0" rtlCol="0" anchor="ctr"/>
          <a:lstStyle/>
          <a:p>
            <a:pPr indent="0" marL="0">
              <a:buNone/>
            </a:pPr>
            <a:r>
              <a:rPr lang="en-US" sz="1700" dirty="0">
                <a:solidFill>
                  <a:srgbClr val="171B20"/>
                </a:solidFill>
                <a:latin typeface="Arial" pitchFamily="34" charset="0"/>
                <a:ea typeface="Arial" pitchFamily="34" charset="-122"/>
                <a:cs typeface="Arial" pitchFamily="34" charset="-120"/>
              </a:rPr>
              <a:t>No jump · one gap · reversal</a:t>
            </a:r>
            <a:endParaRPr lang="en-US" sz="1700" dirty="0"/>
          </a:p>
          <a:p>
            <a:pPr indent="0" marL="0">
              <a:buNone/>
            </a:pPr>
            <a:r>
              <a:rPr lang="en-US" sz="1700" dirty="0">
                <a:solidFill>
                  <a:srgbClr val="171B20"/>
                </a:solidFill>
                <a:latin typeface="Arial" pitchFamily="34" charset="0"/>
                <a:ea typeface="Arial" pitchFamily="34" charset="-122"/>
                <a:cs typeface="Arial" pitchFamily="34" charset="-120"/>
              </a:rPr>
              <a:t>Multiple jumps · spread moves</a:t>
            </a:r>
            <a:endParaRPr lang="en-US" sz="1700" dirty="0"/>
          </a:p>
        </p:txBody>
      </p:sp>
      <p:sp>
        <p:nvSpPr>
          <p:cNvPr id="14" name="Shape 12"/>
          <p:cNvSpPr/>
          <p:nvPr/>
        </p:nvSpPr>
        <p:spPr>
          <a:xfrm>
            <a:off x="4334256" y="2276856"/>
            <a:ext cx="3456432" cy="1517904"/>
          </a:xfrm>
          <a:prstGeom prst="roundRect">
            <a:avLst>
              <a:gd name="adj" fmla="val 4819"/>
            </a:avLst>
          </a:prstGeom>
          <a:solidFill>
            <a:srgbClr val="FFFFFF"/>
          </a:solidFill>
          <a:ln w="7620">
            <a:solidFill>
              <a:srgbClr val="E1E6DA"/>
            </a:solidFill>
            <a:prstDash val="solid"/>
          </a:ln>
        </p:spPr>
      </p:sp>
      <p:sp>
        <p:nvSpPr>
          <p:cNvPr id="15" name="Text 13"/>
          <p:cNvSpPr/>
          <p:nvPr/>
        </p:nvSpPr>
        <p:spPr>
          <a:xfrm>
            <a:off x="4526280" y="2496312"/>
            <a:ext cx="3072384" cy="182880"/>
          </a:xfrm>
          <a:prstGeom prst="rect">
            <a:avLst/>
          </a:prstGeom>
          <a:noFill/>
          <a:ln/>
        </p:spPr>
        <p:txBody>
          <a:bodyPr wrap="square" lIns="0" tIns="0" rIns="0" bIns="0" rtlCol="0" anchor="ctr"/>
          <a:lstStyle/>
          <a:p>
            <a:pPr indent="0" marL="0">
              <a:buNone/>
            </a:pPr>
            <a:r>
              <a:rPr lang="en-US" sz="1000" b="1" dirty="0">
                <a:solidFill>
                  <a:srgbClr val="788271"/>
                </a:solidFill>
                <a:latin typeface="Arial" pitchFamily="34" charset="0"/>
                <a:ea typeface="Arial" pitchFamily="34" charset="-122"/>
                <a:cs typeface="Arial" pitchFamily="34" charset="-120"/>
              </a:rPr>
              <a:t>EXECUTION</a:t>
            </a:r>
            <a:endParaRPr lang="en-US" sz="1000" dirty="0"/>
          </a:p>
        </p:txBody>
      </p:sp>
      <p:sp>
        <p:nvSpPr>
          <p:cNvPr id="16" name="Text 14"/>
          <p:cNvSpPr/>
          <p:nvPr/>
        </p:nvSpPr>
        <p:spPr>
          <a:xfrm>
            <a:off x="4535424" y="2944368"/>
            <a:ext cx="3026664" cy="603504"/>
          </a:xfrm>
          <a:prstGeom prst="rect">
            <a:avLst/>
          </a:prstGeom>
          <a:noFill/>
          <a:ln/>
        </p:spPr>
        <p:txBody>
          <a:bodyPr wrap="square" lIns="0" tIns="0" rIns="0" bIns="0" rtlCol="0" anchor="ctr"/>
          <a:lstStyle/>
          <a:p>
            <a:pPr indent="0" marL="0">
              <a:buNone/>
            </a:pPr>
            <a:r>
              <a:rPr lang="en-US" sz="1700" dirty="0">
                <a:solidFill>
                  <a:srgbClr val="171B20"/>
                </a:solidFill>
                <a:latin typeface="Arial" pitchFamily="34" charset="0"/>
                <a:ea typeface="Arial" pitchFamily="34" charset="-122"/>
                <a:cs typeface="Arial" pitchFamily="34" charset="-120"/>
              </a:rPr>
              <a:t>Partial fills · rejection</a:t>
            </a:r>
            <a:endParaRPr lang="en-US" sz="1700" dirty="0"/>
          </a:p>
          <a:p>
            <a:pPr indent="0" marL="0">
              <a:buNone/>
            </a:pPr>
            <a:r>
              <a:rPr lang="en-US" sz="1700" dirty="0">
                <a:solidFill>
                  <a:srgbClr val="171B20"/>
                </a:solidFill>
                <a:latin typeface="Arial" pitchFamily="34" charset="0"/>
                <a:ea typeface="Arial" pitchFamily="34" charset="-122"/>
                <a:cs typeface="Arial" pitchFamily="34" charset="-120"/>
              </a:rPr>
              <a:t>Delay · slippage · stale quotes</a:t>
            </a:r>
            <a:endParaRPr lang="en-US" sz="1700" dirty="0"/>
          </a:p>
        </p:txBody>
      </p:sp>
      <p:sp>
        <p:nvSpPr>
          <p:cNvPr id="17" name="Shape 15"/>
          <p:cNvSpPr/>
          <p:nvPr/>
        </p:nvSpPr>
        <p:spPr>
          <a:xfrm>
            <a:off x="8065008" y="2276856"/>
            <a:ext cx="3456432" cy="1517904"/>
          </a:xfrm>
          <a:prstGeom prst="roundRect">
            <a:avLst>
              <a:gd name="adj" fmla="val 4819"/>
            </a:avLst>
          </a:prstGeom>
          <a:solidFill>
            <a:srgbClr val="FFFFFF"/>
          </a:solidFill>
          <a:ln w="7620">
            <a:solidFill>
              <a:srgbClr val="E1E6DA"/>
            </a:solidFill>
            <a:prstDash val="solid"/>
          </a:ln>
        </p:spPr>
      </p:sp>
      <p:sp>
        <p:nvSpPr>
          <p:cNvPr id="18" name="Text 16"/>
          <p:cNvSpPr/>
          <p:nvPr/>
        </p:nvSpPr>
        <p:spPr>
          <a:xfrm>
            <a:off x="8257032" y="2496312"/>
            <a:ext cx="3072384" cy="182880"/>
          </a:xfrm>
          <a:prstGeom prst="rect">
            <a:avLst/>
          </a:prstGeom>
          <a:noFill/>
          <a:ln/>
        </p:spPr>
        <p:txBody>
          <a:bodyPr wrap="square" lIns="0" tIns="0" rIns="0" bIns="0" rtlCol="0" anchor="ctr"/>
          <a:lstStyle/>
          <a:p>
            <a:pPr indent="0" marL="0">
              <a:buNone/>
            </a:pPr>
            <a:r>
              <a:rPr lang="en-US" sz="1000" b="1" dirty="0">
                <a:solidFill>
                  <a:srgbClr val="788271"/>
                </a:solidFill>
                <a:latin typeface="Arial" pitchFamily="34" charset="0"/>
                <a:ea typeface="Arial" pitchFamily="34" charset="-122"/>
                <a:cs typeface="Arial" pitchFamily="34" charset="-120"/>
              </a:rPr>
              <a:t>ACCOUNT</a:t>
            </a:r>
            <a:endParaRPr lang="en-US" sz="1000" dirty="0"/>
          </a:p>
        </p:txBody>
      </p:sp>
      <p:sp>
        <p:nvSpPr>
          <p:cNvPr id="19" name="Text 17"/>
          <p:cNvSpPr/>
          <p:nvPr/>
        </p:nvSpPr>
        <p:spPr>
          <a:xfrm>
            <a:off x="8266176" y="2944368"/>
            <a:ext cx="3026664" cy="603504"/>
          </a:xfrm>
          <a:prstGeom prst="rect">
            <a:avLst/>
          </a:prstGeom>
          <a:noFill/>
          <a:ln/>
        </p:spPr>
        <p:txBody>
          <a:bodyPr wrap="square" lIns="0" tIns="0" rIns="0" bIns="0" rtlCol="0" anchor="ctr"/>
          <a:lstStyle/>
          <a:p>
            <a:pPr indent="0" marL="0">
              <a:buNone/>
            </a:pPr>
            <a:r>
              <a:rPr lang="en-US" sz="1700" dirty="0">
                <a:solidFill>
                  <a:srgbClr val="171B20"/>
                </a:solidFill>
                <a:latin typeface="Arial" pitchFamily="34" charset="0"/>
                <a:ea typeface="Arial" pitchFamily="34" charset="-122"/>
                <a:cs typeface="Arial" pitchFamily="34" charset="-120"/>
              </a:rPr>
              <a:t>Cash constraints · leverage</a:t>
            </a:r>
            <a:endParaRPr lang="en-US" sz="1700" dirty="0"/>
          </a:p>
          <a:p>
            <a:pPr indent="0" marL="0">
              <a:buNone/>
            </a:pPr>
            <a:r>
              <a:rPr lang="en-US" sz="1700" dirty="0">
                <a:solidFill>
                  <a:srgbClr val="171B20"/>
                </a:solidFill>
                <a:latin typeface="Arial" pitchFamily="34" charset="0"/>
                <a:ea typeface="Arial" pitchFamily="34" charset="-122"/>
                <a:cs typeface="Arial" pitchFamily="34" charset="-120"/>
              </a:rPr>
              <a:t>Margin changes · separate credit</a:t>
            </a:r>
            <a:endParaRPr lang="en-US" sz="1700" dirty="0"/>
          </a:p>
        </p:txBody>
      </p:sp>
      <p:sp>
        <p:nvSpPr>
          <p:cNvPr id="20" name="Shape 18"/>
          <p:cNvSpPr/>
          <p:nvPr/>
        </p:nvSpPr>
        <p:spPr>
          <a:xfrm>
            <a:off x="603504" y="4014216"/>
            <a:ext cx="3456432" cy="1517904"/>
          </a:xfrm>
          <a:prstGeom prst="roundRect">
            <a:avLst>
              <a:gd name="adj" fmla="val 4819"/>
            </a:avLst>
          </a:prstGeom>
          <a:solidFill>
            <a:srgbClr val="FFFFFF"/>
          </a:solidFill>
          <a:ln w="7620">
            <a:solidFill>
              <a:srgbClr val="E1E6DA"/>
            </a:solidFill>
            <a:prstDash val="solid"/>
          </a:ln>
        </p:spPr>
      </p:sp>
      <p:sp>
        <p:nvSpPr>
          <p:cNvPr id="21" name="Text 19"/>
          <p:cNvSpPr/>
          <p:nvPr/>
        </p:nvSpPr>
        <p:spPr>
          <a:xfrm>
            <a:off x="795528" y="4233672"/>
            <a:ext cx="3072384" cy="182880"/>
          </a:xfrm>
          <a:prstGeom prst="rect">
            <a:avLst/>
          </a:prstGeom>
          <a:noFill/>
          <a:ln/>
        </p:spPr>
        <p:txBody>
          <a:bodyPr wrap="square" lIns="0" tIns="0" rIns="0" bIns="0" rtlCol="0" anchor="ctr"/>
          <a:lstStyle/>
          <a:p>
            <a:pPr indent="0" marL="0">
              <a:buNone/>
            </a:pPr>
            <a:r>
              <a:rPr lang="en-US" sz="1000" b="1" dirty="0">
                <a:solidFill>
                  <a:srgbClr val="788271"/>
                </a:solidFill>
                <a:latin typeface="Arial" pitchFamily="34" charset="0"/>
                <a:ea typeface="Arial" pitchFamily="34" charset="-122"/>
                <a:cs typeface="Arial" pitchFamily="34" charset="-120"/>
              </a:rPr>
              <a:t>STRATEGY</a:t>
            </a:r>
            <a:endParaRPr lang="en-US" sz="1000" dirty="0"/>
          </a:p>
        </p:txBody>
      </p:sp>
      <p:sp>
        <p:nvSpPr>
          <p:cNvPr id="22" name="Text 20"/>
          <p:cNvSpPr/>
          <p:nvPr/>
        </p:nvSpPr>
        <p:spPr>
          <a:xfrm>
            <a:off x="804672" y="4681728"/>
            <a:ext cx="3026664" cy="603504"/>
          </a:xfrm>
          <a:prstGeom prst="rect">
            <a:avLst/>
          </a:prstGeom>
          <a:noFill/>
          <a:ln/>
        </p:spPr>
        <p:txBody>
          <a:bodyPr wrap="square" lIns="0" tIns="0" rIns="0" bIns="0" rtlCol="0" anchor="ctr"/>
          <a:lstStyle/>
          <a:p>
            <a:pPr indent="0" marL="0">
              <a:buNone/>
            </a:pPr>
            <a:r>
              <a:rPr lang="en-US" sz="1700" dirty="0">
                <a:solidFill>
                  <a:srgbClr val="171B20"/>
                </a:solidFill>
                <a:latin typeface="Arial" pitchFamily="34" charset="0"/>
                <a:ea typeface="Arial" pitchFamily="34" charset="-122"/>
                <a:cs typeface="Arial" pitchFamily="34" charset="-120"/>
              </a:rPr>
              <a:t>Static · asymmetric · High/Low</a:t>
            </a:r>
            <a:endParaRPr lang="en-US" sz="1700" dirty="0"/>
          </a:p>
          <a:p>
            <a:pPr indent="0" marL="0">
              <a:buNone/>
            </a:pPr>
            <a:r>
              <a:rPr lang="en-US" sz="1700" dirty="0">
                <a:solidFill>
                  <a:srgbClr val="171B20"/>
                </a:solidFill>
                <a:latin typeface="Arial" pitchFamily="34" charset="0"/>
                <a:ea typeface="Arial" pitchFamily="34" charset="-122"/>
                <a:cs typeface="Arial" pitchFamily="34" charset="-120"/>
              </a:rPr>
              <a:t>Mixed or multi-account portfolios</a:t>
            </a:r>
            <a:endParaRPr lang="en-US" sz="1700" dirty="0"/>
          </a:p>
        </p:txBody>
      </p:sp>
      <p:sp>
        <p:nvSpPr>
          <p:cNvPr id="23" name="Shape 21"/>
          <p:cNvSpPr/>
          <p:nvPr/>
        </p:nvSpPr>
        <p:spPr>
          <a:xfrm>
            <a:off x="4334256" y="4014216"/>
            <a:ext cx="3456432" cy="1517904"/>
          </a:xfrm>
          <a:prstGeom prst="roundRect">
            <a:avLst>
              <a:gd name="adj" fmla="val 4819"/>
            </a:avLst>
          </a:prstGeom>
          <a:solidFill>
            <a:srgbClr val="FFFFFF"/>
          </a:solidFill>
          <a:ln w="7620">
            <a:solidFill>
              <a:srgbClr val="E1E6DA"/>
            </a:solidFill>
            <a:prstDash val="solid"/>
          </a:ln>
        </p:spPr>
      </p:sp>
      <p:sp>
        <p:nvSpPr>
          <p:cNvPr id="24" name="Text 22"/>
          <p:cNvSpPr/>
          <p:nvPr/>
        </p:nvSpPr>
        <p:spPr>
          <a:xfrm>
            <a:off x="4526280" y="4233672"/>
            <a:ext cx="3072384" cy="182880"/>
          </a:xfrm>
          <a:prstGeom prst="rect">
            <a:avLst/>
          </a:prstGeom>
          <a:noFill/>
          <a:ln/>
        </p:spPr>
        <p:txBody>
          <a:bodyPr wrap="square" lIns="0" tIns="0" rIns="0" bIns="0" rtlCol="0" anchor="ctr"/>
          <a:lstStyle/>
          <a:p>
            <a:pPr indent="0" marL="0">
              <a:buNone/>
            </a:pPr>
            <a:r>
              <a:rPr lang="en-US" sz="1000" b="1" dirty="0">
                <a:solidFill>
                  <a:srgbClr val="788271"/>
                </a:solidFill>
                <a:latin typeface="Arial" pitchFamily="34" charset="0"/>
                <a:ea typeface="Arial" pitchFamily="34" charset="-122"/>
                <a:cs typeface="Arial" pitchFamily="34" charset="-120"/>
              </a:rPr>
              <a:t>CAPITAL</a:t>
            </a:r>
            <a:endParaRPr lang="en-US" sz="1000" dirty="0"/>
          </a:p>
        </p:txBody>
      </p:sp>
      <p:sp>
        <p:nvSpPr>
          <p:cNvPr id="25" name="Text 23"/>
          <p:cNvSpPr/>
          <p:nvPr/>
        </p:nvSpPr>
        <p:spPr>
          <a:xfrm>
            <a:off x="4535424" y="4681728"/>
            <a:ext cx="3026664" cy="603504"/>
          </a:xfrm>
          <a:prstGeom prst="rect">
            <a:avLst/>
          </a:prstGeom>
          <a:noFill/>
          <a:ln/>
        </p:spPr>
        <p:txBody>
          <a:bodyPr wrap="square" lIns="0" tIns="0" rIns="0" bIns="0" rtlCol="0" anchor="ctr"/>
          <a:lstStyle/>
          <a:p>
            <a:pPr indent="0" marL="0">
              <a:buNone/>
            </a:pPr>
            <a:r>
              <a:rPr lang="en-US" sz="1700" dirty="0">
                <a:solidFill>
                  <a:srgbClr val="171B20"/>
                </a:solidFill>
                <a:latin typeface="Arial" pitchFamily="34" charset="0"/>
                <a:ea typeface="Arial" pitchFamily="34" charset="-122"/>
                <a:cs typeface="Arial" pitchFamily="34" charset="-120"/>
              </a:rPr>
              <a:t>Independent event study</a:t>
            </a:r>
            <a:endParaRPr lang="en-US" sz="1700" dirty="0"/>
          </a:p>
          <a:p>
            <a:pPr indent="0" marL="0">
              <a:buNone/>
            </a:pPr>
            <a:r>
              <a:rPr lang="en-US" sz="1700" dirty="0">
                <a:solidFill>
                  <a:srgbClr val="171B20"/>
                </a:solidFill>
                <a:latin typeface="Arial" pitchFamily="34" charset="0"/>
                <a:ea typeface="Arial" pitchFamily="34" charset="-122"/>
                <a:cs typeface="Arial" pitchFamily="34" charset="-120"/>
              </a:rPr>
              <a:t>Continuous finite-capital portfolio</a:t>
            </a:r>
            <a:endParaRPr lang="en-US" sz="1700" dirty="0"/>
          </a:p>
        </p:txBody>
      </p:sp>
      <p:sp>
        <p:nvSpPr>
          <p:cNvPr id="26" name="Shape 24"/>
          <p:cNvSpPr/>
          <p:nvPr/>
        </p:nvSpPr>
        <p:spPr>
          <a:xfrm>
            <a:off x="8065008" y="4014216"/>
            <a:ext cx="3456432" cy="1517904"/>
          </a:xfrm>
          <a:prstGeom prst="roundRect">
            <a:avLst>
              <a:gd name="adj" fmla="val 4819"/>
            </a:avLst>
          </a:prstGeom>
          <a:solidFill>
            <a:srgbClr val="FFFFFF"/>
          </a:solidFill>
          <a:ln w="7620">
            <a:solidFill>
              <a:srgbClr val="E1E6DA"/>
            </a:solidFill>
            <a:prstDash val="solid"/>
          </a:ln>
        </p:spPr>
      </p:sp>
      <p:sp>
        <p:nvSpPr>
          <p:cNvPr id="27" name="Text 25"/>
          <p:cNvSpPr/>
          <p:nvPr/>
        </p:nvSpPr>
        <p:spPr>
          <a:xfrm>
            <a:off x="8257032" y="4233672"/>
            <a:ext cx="3072384" cy="182880"/>
          </a:xfrm>
          <a:prstGeom prst="rect">
            <a:avLst/>
          </a:prstGeom>
          <a:noFill/>
          <a:ln/>
        </p:spPr>
        <p:txBody>
          <a:bodyPr wrap="square" lIns="0" tIns="0" rIns="0" bIns="0" rtlCol="0" anchor="ctr"/>
          <a:lstStyle/>
          <a:p>
            <a:pPr indent="0" marL="0">
              <a:buNone/>
            </a:pPr>
            <a:r>
              <a:rPr lang="en-US" sz="1000" b="1" dirty="0">
                <a:solidFill>
                  <a:srgbClr val="788271"/>
                </a:solidFill>
                <a:latin typeface="Arial" pitchFamily="34" charset="0"/>
                <a:ea typeface="Arial" pitchFamily="34" charset="-122"/>
                <a:cs typeface="Arial" pitchFamily="34" charset="-120"/>
              </a:rPr>
              <a:t>EVIDENCE</a:t>
            </a:r>
            <a:endParaRPr lang="en-US" sz="1000" dirty="0"/>
          </a:p>
        </p:txBody>
      </p:sp>
      <p:sp>
        <p:nvSpPr>
          <p:cNvPr id="28" name="Text 26"/>
          <p:cNvSpPr/>
          <p:nvPr/>
        </p:nvSpPr>
        <p:spPr>
          <a:xfrm>
            <a:off x="8266176" y="4681728"/>
            <a:ext cx="3026664" cy="603504"/>
          </a:xfrm>
          <a:prstGeom prst="rect">
            <a:avLst/>
          </a:prstGeom>
          <a:noFill/>
          <a:ln/>
        </p:spPr>
        <p:txBody>
          <a:bodyPr wrap="square" lIns="0" tIns="0" rIns="0" bIns="0" rtlCol="0" anchor="ctr"/>
          <a:lstStyle/>
          <a:p>
            <a:pPr indent="0" marL="0">
              <a:buNone/>
            </a:pPr>
            <a:r>
              <a:rPr lang="en-US" sz="1700" dirty="0">
                <a:solidFill>
                  <a:srgbClr val="171B20"/>
                </a:solidFill>
                <a:latin typeface="Arial" pitchFamily="34" charset="0"/>
                <a:ea typeface="Arial" pitchFamily="34" charset="-122"/>
                <a:cs typeface="Arial" pitchFamily="34" charset="-120"/>
              </a:rPr>
              <a:t>Synthetic truth cases</a:t>
            </a:r>
            <a:endParaRPr lang="en-US" sz="1700" dirty="0"/>
          </a:p>
          <a:p>
            <a:pPr indent="0" marL="0">
              <a:buNone/>
            </a:pPr>
            <a:r>
              <a:rPr lang="en-US" sz="1700" dirty="0">
                <a:solidFill>
                  <a:srgbClr val="171B20"/>
                </a:solidFill>
                <a:latin typeface="Arial" pitchFamily="34" charset="0"/>
                <a:ea typeface="Arial" pitchFamily="34" charset="-122"/>
                <a:cs typeface="Arial" pitchFamily="34" charset="-120"/>
              </a:rPr>
              <a:t>Historical replay · stress tests</a:t>
            </a:r>
            <a:endParaRPr lang="en-US" sz="17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5F6F2"/>
        </a:solidFill>
      </p:bgPr>
    </p:bg>
    <p:spTree>
      <p:nvGrpSpPr>
        <p:cNvPr id="1" name=""/>
        <p:cNvGrpSpPr/>
        <p:nvPr/>
      </p:nvGrpSpPr>
      <p:grpSpPr>
        <a:xfrm>
          <a:off x="0" y="0"/>
          <a:ext cx="0" cy="0"/>
          <a:chOff x="0" y="0"/>
          <a:chExt cx="0" cy="0"/>
        </a:xfrm>
      </p:grpSpPr>
      <p:sp>
        <p:nvSpPr>
          <p:cNvPr id="2" name="Shape 0"/>
          <p:cNvSpPr/>
          <p:nvPr/>
        </p:nvSpPr>
        <p:spPr>
          <a:xfrm>
            <a:off x="457200" y="246888"/>
            <a:ext cx="292608" cy="292608"/>
          </a:xfrm>
          <a:prstGeom prst="roundRect">
            <a:avLst>
              <a:gd name="adj" fmla="val 25000"/>
            </a:avLst>
          </a:prstGeom>
          <a:solidFill>
            <a:srgbClr val="FFDF00"/>
          </a:solidFill>
          <a:ln w="7620">
            <a:solidFill>
              <a:srgbClr val="FFDF00"/>
            </a:solidFill>
            <a:prstDash val="solid"/>
          </a:ln>
        </p:spPr>
      </p:sp>
      <p:sp>
        <p:nvSpPr>
          <p:cNvPr id="3" name="Text 1"/>
          <p:cNvSpPr/>
          <p:nvPr/>
        </p:nvSpPr>
        <p:spPr>
          <a:xfrm>
            <a:off x="532181" y="285293"/>
            <a:ext cx="164592" cy="182880"/>
          </a:xfrm>
          <a:prstGeom prst="rect">
            <a:avLst/>
          </a:prstGeom>
          <a:noFill/>
          <a:ln/>
        </p:spPr>
        <p:txBody>
          <a:bodyPr wrap="square" lIns="0" tIns="0" rIns="0" bIns="0" rtlCol="0" anchor="ctr"/>
          <a:lstStyle/>
          <a:p>
            <a:pPr indent="0" marL="0">
              <a:buNone/>
            </a:pPr>
            <a:r>
              <a:rPr lang="en-US" sz="1200" b="1" dirty="0">
                <a:solidFill>
                  <a:srgbClr val="171B20"/>
                </a:solidFill>
                <a:latin typeface="Arial" pitchFamily="34" charset="0"/>
                <a:ea typeface="Arial" pitchFamily="34" charset="-122"/>
                <a:cs typeface="Arial" pitchFamily="34" charset="-120"/>
              </a:rPr>
              <a:t>N</a:t>
            </a:r>
            <a:endParaRPr lang="en-US" sz="1200" dirty="0"/>
          </a:p>
        </p:txBody>
      </p:sp>
      <p:sp>
        <p:nvSpPr>
          <p:cNvPr id="4" name="Text 2"/>
          <p:cNvSpPr/>
          <p:nvPr/>
        </p:nvSpPr>
        <p:spPr>
          <a:xfrm>
            <a:off x="877824" y="283464"/>
            <a:ext cx="3657600" cy="182880"/>
          </a:xfrm>
          <a:prstGeom prst="rect">
            <a:avLst/>
          </a:prstGeom>
          <a:noFill/>
          <a:ln/>
        </p:spPr>
        <p:txBody>
          <a:bodyPr wrap="square" lIns="0" tIns="0" rIns="0" bIns="0" rtlCol="0" anchor="ctr"/>
          <a:lstStyle/>
          <a:p>
            <a:pPr indent="0" marL="0">
              <a:buNone/>
            </a:pPr>
            <a:r>
              <a:rPr lang="en-US" sz="1000" b="1" spc="80" kern="0" dirty="0">
                <a:solidFill>
                  <a:srgbClr val="171B20"/>
                </a:solidFill>
                <a:latin typeface="Arial" pitchFamily="34" charset="0"/>
                <a:ea typeface="Arial" pitchFamily="34" charset="-122"/>
                <a:cs typeface="Arial" pitchFamily="34" charset="-120"/>
              </a:rPr>
              <a:t>NBC / GEOMETRY LAB</a:t>
            </a:r>
            <a:endParaRPr lang="en-US" sz="1000" dirty="0"/>
          </a:p>
        </p:txBody>
      </p:sp>
      <p:sp>
        <p:nvSpPr>
          <p:cNvPr id="5" name="Text 3"/>
          <p:cNvSpPr/>
          <p:nvPr/>
        </p:nvSpPr>
        <p:spPr>
          <a:xfrm>
            <a:off x="7498080" y="283464"/>
            <a:ext cx="4160520" cy="182880"/>
          </a:xfrm>
          <a:prstGeom prst="rect">
            <a:avLst/>
          </a:prstGeom>
          <a:noFill/>
          <a:ln/>
        </p:spPr>
        <p:txBody>
          <a:bodyPr wrap="square" lIns="0" tIns="0" rIns="0" bIns="0" rtlCol="0" anchor="ctr"/>
          <a:lstStyle/>
          <a:p>
            <a:pPr algn="r" indent="0" marL="0">
              <a:buNone/>
            </a:pPr>
            <a:r>
              <a:rPr lang="en-US" sz="900" spc="70" kern="0" dirty="0">
                <a:solidFill>
                  <a:srgbClr val="788271"/>
                </a:solidFill>
                <a:latin typeface="Arial" pitchFamily="34" charset="0"/>
                <a:ea typeface="Arial" pitchFamily="34" charset="-122"/>
                <a:cs typeface="Arial" pitchFamily="34" charset="-120"/>
              </a:rPr>
              <a:t>06 / INTERACTIVE PRODUCT</a:t>
            </a:r>
            <a:endParaRPr lang="en-US" sz="900" dirty="0"/>
          </a:p>
        </p:txBody>
      </p:sp>
      <p:sp>
        <p:nvSpPr>
          <p:cNvPr id="6" name="Text 4"/>
          <p:cNvSpPr/>
          <p:nvPr/>
        </p:nvSpPr>
        <p:spPr>
          <a:xfrm>
            <a:off x="530352" y="859536"/>
            <a:ext cx="11064240" cy="786384"/>
          </a:xfrm>
          <a:prstGeom prst="rect">
            <a:avLst/>
          </a:prstGeom>
          <a:noFill/>
          <a:ln/>
        </p:spPr>
        <p:txBody>
          <a:bodyPr wrap="square" lIns="0" tIns="0" rIns="0" bIns="0" rtlCol="0" anchor="ctr"/>
          <a:lstStyle/>
          <a:p>
            <a:pPr indent="0" marL="0">
              <a:buNone/>
            </a:pPr>
            <a:r>
              <a:rPr lang="en-US" sz="3100" b="1" dirty="0">
                <a:solidFill>
                  <a:srgbClr val="171B20"/>
                </a:solidFill>
                <a:latin typeface="Arial" pitchFamily="34" charset="0"/>
                <a:ea typeface="Arial" pitchFamily="34" charset="-122"/>
                <a:cs typeface="Arial" pitchFamily="34" charset="-120"/>
              </a:rPr>
              <a:t>One synchronized workspace, built to explain.</a:t>
            </a:r>
            <a:endParaRPr lang="en-US" sz="3100" dirty="0"/>
          </a:p>
        </p:txBody>
      </p:sp>
      <p:sp>
        <p:nvSpPr>
          <p:cNvPr id="7" name="Text 5"/>
          <p:cNvSpPr/>
          <p:nvPr/>
        </p:nvSpPr>
        <p:spPr>
          <a:xfrm>
            <a:off x="548640" y="1655064"/>
            <a:ext cx="10972800" cy="384048"/>
          </a:xfrm>
          <a:prstGeom prst="rect">
            <a:avLst/>
          </a:prstGeom>
          <a:noFill/>
          <a:ln/>
        </p:spPr>
        <p:txBody>
          <a:bodyPr wrap="square" lIns="0" tIns="0" rIns="0" bIns="0" rtlCol="0" anchor="ctr"/>
          <a:lstStyle/>
          <a:p>
            <a:pPr indent="0" marL="0">
              <a:buNone/>
            </a:pPr>
            <a:r>
              <a:rPr lang="en-US" sz="1300" dirty="0">
                <a:solidFill>
                  <a:srgbClr val="788271"/>
                </a:solidFill>
                <a:latin typeface="Arial" pitchFamily="34" charset="0"/>
                <a:ea typeface="Arial" pitchFamily="34" charset="-122"/>
                <a:cs typeface="Arial" pitchFamily="34" charset="-120"/>
              </a:rPr>
              <a:t>The scenario, 3D geometry, account state, captions and ledger share one deterministic state.</a:t>
            </a:r>
            <a:endParaRPr lang="en-US" sz="1300" dirty="0"/>
          </a:p>
        </p:txBody>
      </p:sp>
      <p:sp>
        <p:nvSpPr>
          <p:cNvPr id="8" name="Shape 6"/>
          <p:cNvSpPr/>
          <p:nvPr/>
        </p:nvSpPr>
        <p:spPr>
          <a:xfrm>
            <a:off x="530352" y="6455664"/>
            <a:ext cx="11109960" cy="0"/>
          </a:xfrm>
          <a:prstGeom prst="line">
            <a:avLst/>
          </a:prstGeom>
          <a:noFill/>
          <a:ln w="10160">
            <a:solidFill>
              <a:srgbClr val="E1E6DA"/>
            </a:solidFill>
            <a:prstDash val="solid"/>
          </a:ln>
        </p:spPr>
      </p:sp>
      <p:sp>
        <p:nvSpPr>
          <p:cNvPr id="9" name="Text 7"/>
          <p:cNvSpPr/>
          <p:nvPr/>
        </p:nvSpPr>
        <p:spPr>
          <a:xfrm>
            <a:off x="548640" y="6556248"/>
            <a:ext cx="10287000" cy="146304"/>
          </a:xfrm>
          <a:prstGeom prst="rect">
            <a:avLst/>
          </a:prstGeom>
          <a:noFill/>
          <a:ln/>
        </p:spPr>
        <p:txBody>
          <a:bodyPr wrap="square" lIns="0" tIns="0" rIns="0" bIns="0" rtlCol="0" anchor="ctr"/>
          <a:lstStyle/>
          <a:p>
            <a:pPr indent="0" marL="0">
              <a:buNone/>
            </a:pPr>
            <a:r>
              <a:rPr lang="en-US" sz="700" dirty="0">
                <a:solidFill>
                  <a:srgbClr val="788271"/>
                </a:solidFill>
                <a:latin typeface="Arial" pitchFamily="34" charset="0"/>
                <a:ea typeface="Arial" pitchFamily="34" charset="-122"/>
                <a:cs typeface="Arial" pitchFamily="34" charset="-120"/>
              </a:rPr>
              <a:t>Synthetic research illustration • Not historical performance • Model v1.0</a:t>
            </a:r>
            <a:endParaRPr lang="en-US" sz="700" dirty="0"/>
          </a:p>
        </p:txBody>
      </p:sp>
      <p:sp>
        <p:nvSpPr>
          <p:cNvPr id="10" name="Text 8"/>
          <p:cNvSpPr/>
          <p:nvPr/>
        </p:nvSpPr>
        <p:spPr>
          <a:xfrm>
            <a:off x="11091672" y="6547104"/>
            <a:ext cx="539496" cy="164592"/>
          </a:xfrm>
          <a:prstGeom prst="rect">
            <a:avLst/>
          </a:prstGeom>
          <a:noFill/>
          <a:ln/>
        </p:spPr>
        <p:txBody>
          <a:bodyPr wrap="square" lIns="0" tIns="0" rIns="0" bIns="0" rtlCol="0" anchor="ctr"/>
          <a:lstStyle/>
          <a:p>
            <a:pPr algn="r" indent="0" marL="0">
              <a:buNone/>
            </a:pPr>
            <a:r>
              <a:rPr lang="en-US" sz="900" dirty="0">
                <a:solidFill>
                  <a:srgbClr val="788271"/>
                </a:solidFill>
                <a:latin typeface="Arial" pitchFamily="34" charset="0"/>
                <a:ea typeface="Arial" pitchFamily="34" charset="-122"/>
                <a:cs typeface="Arial" pitchFamily="34" charset="-120"/>
              </a:rPr>
              <a:t>29</a:t>
            </a:r>
            <a:endParaRPr lang="en-US" sz="900" dirty="0"/>
          </a:p>
        </p:txBody>
      </p:sp>
      <p:sp>
        <p:nvSpPr>
          <p:cNvPr id="11" name="Shape 9"/>
          <p:cNvSpPr/>
          <p:nvPr/>
        </p:nvSpPr>
        <p:spPr>
          <a:xfrm>
            <a:off x="594360" y="2185416"/>
            <a:ext cx="11009376" cy="4023360"/>
          </a:xfrm>
          <a:prstGeom prst="roundRect">
            <a:avLst>
              <a:gd name="adj" fmla="val 2273"/>
            </a:avLst>
          </a:prstGeom>
          <a:solidFill>
            <a:srgbClr val="FFFFFF"/>
          </a:solidFill>
          <a:ln w="7620">
            <a:solidFill>
              <a:srgbClr val="E1E6DA"/>
            </a:solidFill>
            <a:prstDash val="solid"/>
          </a:ln>
        </p:spPr>
      </p:sp>
      <p:pic>
        <p:nvPicPr>
          <p:cNvPr id="12" name="Image 0" descr="/mnt/data/nbc_geometry_lab/tools/presentation_assets/workspace.png">    </p:cNvPr>
          <p:cNvPicPr>
            <a:picLocks noChangeAspect="1"/>
          </p:cNvPicPr>
          <p:nvPr/>
        </p:nvPicPr>
        <p:blipFill>
          <a:blip r:embed="rId1"/>
          <a:stretch>
            <a:fillRect/>
          </a:stretch>
        </p:blipFill>
        <p:spPr>
          <a:xfrm>
            <a:off x="2922339" y="2249424"/>
            <a:ext cx="6344273" cy="3877056"/>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5F6F2"/>
        </a:solidFill>
      </p:bgPr>
    </p:bg>
    <p:spTree>
      <p:nvGrpSpPr>
        <p:cNvPr id="1" name=""/>
        <p:cNvGrpSpPr/>
        <p:nvPr/>
      </p:nvGrpSpPr>
      <p:grpSpPr>
        <a:xfrm>
          <a:off x="0" y="0"/>
          <a:ext cx="0" cy="0"/>
          <a:chOff x="0" y="0"/>
          <a:chExt cx="0" cy="0"/>
        </a:xfrm>
      </p:grpSpPr>
      <p:sp>
        <p:nvSpPr>
          <p:cNvPr id="2" name="Shape 0"/>
          <p:cNvSpPr/>
          <p:nvPr/>
        </p:nvSpPr>
        <p:spPr>
          <a:xfrm>
            <a:off x="457200" y="246888"/>
            <a:ext cx="292608" cy="292608"/>
          </a:xfrm>
          <a:prstGeom prst="roundRect">
            <a:avLst>
              <a:gd name="adj" fmla="val 25000"/>
            </a:avLst>
          </a:prstGeom>
          <a:solidFill>
            <a:srgbClr val="FFDF00"/>
          </a:solidFill>
          <a:ln w="7620">
            <a:solidFill>
              <a:srgbClr val="FFDF00"/>
            </a:solidFill>
            <a:prstDash val="solid"/>
          </a:ln>
        </p:spPr>
      </p:sp>
      <p:sp>
        <p:nvSpPr>
          <p:cNvPr id="3" name="Text 1"/>
          <p:cNvSpPr/>
          <p:nvPr/>
        </p:nvSpPr>
        <p:spPr>
          <a:xfrm>
            <a:off x="532181" y="285293"/>
            <a:ext cx="164592" cy="182880"/>
          </a:xfrm>
          <a:prstGeom prst="rect">
            <a:avLst/>
          </a:prstGeom>
          <a:noFill/>
          <a:ln/>
        </p:spPr>
        <p:txBody>
          <a:bodyPr wrap="square" lIns="0" tIns="0" rIns="0" bIns="0" rtlCol="0" anchor="ctr"/>
          <a:lstStyle/>
          <a:p>
            <a:pPr indent="0" marL="0">
              <a:buNone/>
            </a:pPr>
            <a:r>
              <a:rPr lang="en-US" sz="1200" b="1" dirty="0">
                <a:solidFill>
                  <a:srgbClr val="171B20"/>
                </a:solidFill>
                <a:latin typeface="Arial" pitchFamily="34" charset="0"/>
                <a:ea typeface="Arial" pitchFamily="34" charset="-122"/>
                <a:cs typeface="Arial" pitchFamily="34" charset="-120"/>
              </a:rPr>
              <a:t>N</a:t>
            </a:r>
            <a:endParaRPr lang="en-US" sz="1200" dirty="0"/>
          </a:p>
        </p:txBody>
      </p:sp>
      <p:sp>
        <p:nvSpPr>
          <p:cNvPr id="4" name="Text 2"/>
          <p:cNvSpPr/>
          <p:nvPr/>
        </p:nvSpPr>
        <p:spPr>
          <a:xfrm>
            <a:off x="877824" y="283464"/>
            <a:ext cx="3657600" cy="182880"/>
          </a:xfrm>
          <a:prstGeom prst="rect">
            <a:avLst/>
          </a:prstGeom>
          <a:noFill/>
          <a:ln/>
        </p:spPr>
        <p:txBody>
          <a:bodyPr wrap="square" lIns="0" tIns="0" rIns="0" bIns="0" rtlCol="0" anchor="ctr"/>
          <a:lstStyle/>
          <a:p>
            <a:pPr indent="0" marL="0">
              <a:buNone/>
            </a:pPr>
            <a:r>
              <a:rPr lang="en-US" sz="1000" b="1" spc="80" kern="0" dirty="0">
                <a:solidFill>
                  <a:srgbClr val="171B20"/>
                </a:solidFill>
                <a:latin typeface="Arial" pitchFamily="34" charset="0"/>
                <a:ea typeface="Arial" pitchFamily="34" charset="-122"/>
                <a:cs typeface="Arial" pitchFamily="34" charset="-120"/>
              </a:rPr>
              <a:t>NBC / GEOMETRY LAB</a:t>
            </a:r>
            <a:endParaRPr lang="en-US" sz="1000" dirty="0"/>
          </a:p>
        </p:txBody>
      </p:sp>
      <p:sp>
        <p:nvSpPr>
          <p:cNvPr id="5" name="Text 3"/>
          <p:cNvSpPr/>
          <p:nvPr/>
        </p:nvSpPr>
        <p:spPr>
          <a:xfrm>
            <a:off x="7498080" y="283464"/>
            <a:ext cx="4160520" cy="182880"/>
          </a:xfrm>
          <a:prstGeom prst="rect">
            <a:avLst/>
          </a:prstGeom>
          <a:noFill/>
          <a:ln/>
        </p:spPr>
        <p:txBody>
          <a:bodyPr wrap="square" lIns="0" tIns="0" rIns="0" bIns="0" rtlCol="0" anchor="ctr"/>
          <a:lstStyle/>
          <a:p>
            <a:pPr algn="r" indent="0" marL="0">
              <a:buNone/>
            </a:pPr>
            <a:r>
              <a:rPr lang="en-US" sz="900" spc="70" kern="0" dirty="0">
                <a:solidFill>
                  <a:srgbClr val="788271"/>
                </a:solidFill>
                <a:latin typeface="Arial" pitchFamily="34" charset="0"/>
                <a:ea typeface="Arial" pitchFamily="34" charset="-122"/>
                <a:cs typeface="Arial" pitchFamily="34" charset="-120"/>
              </a:rPr>
              <a:t>06 / ENGINE DESIGN</a:t>
            </a:r>
            <a:endParaRPr lang="en-US" sz="900" dirty="0"/>
          </a:p>
        </p:txBody>
      </p:sp>
      <p:sp>
        <p:nvSpPr>
          <p:cNvPr id="6" name="Text 4"/>
          <p:cNvSpPr/>
          <p:nvPr/>
        </p:nvSpPr>
        <p:spPr>
          <a:xfrm>
            <a:off x="530352" y="859536"/>
            <a:ext cx="11064240" cy="786384"/>
          </a:xfrm>
          <a:prstGeom prst="rect">
            <a:avLst/>
          </a:prstGeom>
          <a:noFill/>
          <a:ln/>
        </p:spPr>
        <p:txBody>
          <a:bodyPr wrap="square" lIns="0" tIns="0" rIns="0" bIns="0" rtlCol="0" anchor="ctr"/>
          <a:lstStyle/>
          <a:p>
            <a:pPr indent="0" marL="0">
              <a:buNone/>
            </a:pPr>
            <a:r>
              <a:rPr lang="en-US" sz="3100" b="1" dirty="0">
                <a:solidFill>
                  <a:srgbClr val="171B20"/>
                </a:solidFill>
                <a:latin typeface="Arial" pitchFamily="34" charset="0"/>
                <a:ea typeface="Arial" pitchFamily="34" charset="-122"/>
                <a:cs typeface="Arial" pitchFamily="34" charset="-120"/>
              </a:rPr>
              <a:t>The renderer must never decide the financial result.</a:t>
            </a:r>
            <a:endParaRPr lang="en-US" sz="3100" dirty="0"/>
          </a:p>
        </p:txBody>
      </p:sp>
      <p:sp>
        <p:nvSpPr>
          <p:cNvPr id="7" name="Text 5"/>
          <p:cNvSpPr/>
          <p:nvPr/>
        </p:nvSpPr>
        <p:spPr>
          <a:xfrm>
            <a:off x="548640" y="1655064"/>
            <a:ext cx="10972800" cy="384048"/>
          </a:xfrm>
          <a:prstGeom prst="rect">
            <a:avLst/>
          </a:prstGeom>
          <a:noFill/>
          <a:ln/>
        </p:spPr>
        <p:txBody>
          <a:bodyPr wrap="square" lIns="0" tIns="0" rIns="0" bIns="0" rtlCol="0" anchor="ctr"/>
          <a:lstStyle/>
          <a:p>
            <a:pPr indent="0" marL="0">
              <a:buNone/>
            </a:pPr>
            <a:r>
              <a:rPr lang="en-US" sz="1300" dirty="0">
                <a:solidFill>
                  <a:srgbClr val="788271"/>
                </a:solidFill>
                <a:latin typeface="Arial" pitchFamily="34" charset="0"/>
                <a:ea typeface="Arial" pitchFamily="34" charset="-122"/>
                <a:cs typeface="Arial" pitchFamily="34" charset="-120"/>
              </a:rPr>
              <a:t>Every image and every film is derived from the same explicit account state.</a:t>
            </a:r>
            <a:endParaRPr lang="en-US" sz="1300" dirty="0"/>
          </a:p>
        </p:txBody>
      </p:sp>
      <p:sp>
        <p:nvSpPr>
          <p:cNvPr id="8" name="Shape 6"/>
          <p:cNvSpPr/>
          <p:nvPr/>
        </p:nvSpPr>
        <p:spPr>
          <a:xfrm>
            <a:off x="530352" y="6455664"/>
            <a:ext cx="11109960" cy="0"/>
          </a:xfrm>
          <a:prstGeom prst="line">
            <a:avLst/>
          </a:prstGeom>
          <a:noFill/>
          <a:ln w="10160">
            <a:solidFill>
              <a:srgbClr val="E1E6DA"/>
            </a:solidFill>
            <a:prstDash val="solid"/>
          </a:ln>
        </p:spPr>
      </p:sp>
      <p:sp>
        <p:nvSpPr>
          <p:cNvPr id="9" name="Text 7"/>
          <p:cNvSpPr/>
          <p:nvPr/>
        </p:nvSpPr>
        <p:spPr>
          <a:xfrm>
            <a:off x="548640" y="6556248"/>
            <a:ext cx="10287000" cy="146304"/>
          </a:xfrm>
          <a:prstGeom prst="rect">
            <a:avLst/>
          </a:prstGeom>
          <a:noFill/>
          <a:ln/>
        </p:spPr>
        <p:txBody>
          <a:bodyPr wrap="square" lIns="0" tIns="0" rIns="0" bIns="0" rtlCol="0" anchor="ctr"/>
          <a:lstStyle/>
          <a:p>
            <a:pPr indent="0" marL="0">
              <a:buNone/>
            </a:pPr>
            <a:r>
              <a:rPr lang="en-US" sz="700" dirty="0">
                <a:solidFill>
                  <a:srgbClr val="788271"/>
                </a:solidFill>
                <a:latin typeface="Arial" pitchFamily="34" charset="0"/>
                <a:ea typeface="Arial" pitchFamily="34" charset="-122"/>
                <a:cs typeface="Arial" pitchFamily="34" charset="-120"/>
              </a:rPr>
              <a:t>Synthetic research illustration • Not historical performance • Model v1.0</a:t>
            </a:r>
            <a:endParaRPr lang="en-US" sz="700" dirty="0"/>
          </a:p>
        </p:txBody>
      </p:sp>
      <p:sp>
        <p:nvSpPr>
          <p:cNvPr id="10" name="Text 8"/>
          <p:cNvSpPr/>
          <p:nvPr/>
        </p:nvSpPr>
        <p:spPr>
          <a:xfrm>
            <a:off x="11091672" y="6547104"/>
            <a:ext cx="539496" cy="164592"/>
          </a:xfrm>
          <a:prstGeom prst="rect">
            <a:avLst/>
          </a:prstGeom>
          <a:noFill/>
          <a:ln/>
        </p:spPr>
        <p:txBody>
          <a:bodyPr wrap="square" lIns="0" tIns="0" rIns="0" bIns="0" rtlCol="0" anchor="ctr"/>
          <a:lstStyle/>
          <a:p>
            <a:pPr algn="r" indent="0" marL="0">
              <a:buNone/>
            </a:pPr>
            <a:r>
              <a:rPr lang="en-US" sz="900" dirty="0">
                <a:solidFill>
                  <a:srgbClr val="788271"/>
                </a:solidFill>
                <a:latin typeface="Arial" pitchFamily="34" charset="0"/>
                <a:ea typeface="Arial" pitchFamily="34" charset="-122"/>
                <a:cs typeface="Arial" pitchFamily="34" charset="-120"/>
              </a:rPr>
              <a:t>30</a:t>
            </a:r>
            <a:endParaRPr lang="en-US" sz="900" dirty="0"/>
          </a:p>
        </p:txBody>
      </p:sp>
      <p:sp>
        <p:nvSpPr>
          <p:cNvPr id="11" name="Shape 9"/>
          <p:cNvSpPr/>
          <p:nvPr/>
        </p:nvSpPr>
        <p:spPr>
          <a:xfrm>
            <a:off x="630936" y="2514600"/>
            <a:ext cx="2560320" cy="2075688"/>
          </a:xfrm>
          <a:prstGeom prst="roundRect">
            <a:avLst>
              <a:gd name="adj" fmla="val 3524"/>
            </a:avLst>
          </a:prstGeom>
          <a:solidFill>
            <a:srgbClr val="FFFFFF"/>
          </a:solidFill>
          <a:ln w="7620">
            <a:solidFill>
              <a:srgbClr val="E1E6DA"/>
            </a:solidFill>
            <a:prstDash val="solid"/>
          </a:ln>
        </p:spPr>
      </p:sp>
      <p:sp>
        <p:nvSpPr>
          <p:cNvPr id="12" name="Text 10"/>
          <p:cNvSpPr/>
          <p:nvPr/>
        </p:nvSpPr>
        <p:spPr>
          <a:xfrm>
            <a:off x="822960" y="2779776"/>
            <a:ext cx="2167128" cy="576072"/>
          </a:xfrm>
          <a:prstGeom prst="rect">
            <a:avLst/>
          </a:prstGeom>
          <a:noFill/>
          <a:ln/>
        </p:spPr>
        <p:txBody>
          <a:bodyPr wrap="square" lIns="0" tIns="0" rIns="0" bIns="0" rtlCol="0" anchor="ctr"/>
          <a:lstStyle/>
          <a:p>
            <a:pPr indent="0" marL="0">
              <a:buNone/>
            </a:pPr>
            <a:r>
              <a:rPr lang="en-US" sz="2000" b="1" dirty="0">
                <a:solidFill>
                  <a:srgbClr val="171B20"/>
                </a:solidFill>
                <a:latin typeface="Arial" pitchFamily="34" charset="0"/>
                <a:ea typeface="Arial" pitchFamily="34" charset="-122"/>
                <a:cs typeface="Arial" pitchFamily="34" charset="-120"/>
              </a:rPr>
              <a:t>Market event</a:t>
            </a:r>
            <a:endParaRPr lang="en-US" sz="2000" dirty="0"/>
          </a:p>
        </p:txBody>
      </p:sp>
      <p:sp>
        <p:nvSpPr>
          <p:cNvPr id="13" name="Text 11"/>
          <p:cNvSpPr/>
          <p:nvPr/>
        </p:nvSpPr>
        <p:spPr>
          <a:xfrm>
            <a:off x="822960" y="3675888"/>
            <a:ext cx="2157984" cy="576072"/>
          </a:xfrm>
          <a:prstGeom prst="rect">
            <a:avLst/>
          </a:prstGeom>
          <a:noFill/>
          <a:ln/>
        </p:spPr>
        <p:txBody>
          <a:bodyPr wrap="square" lIns="0" tIns="0" rIns="0" bIns="0" rtlCol="0" anchor="ctr"/>
          <a:lstStyle/>
          <a:p>
            <a:pPr indent="0" marL="0">
              <a:buNone/>
            </a:pPr>
            <a:r>
              <a:rPr lang="en-US" sz="1500" dirty="0">
                <a:solidFill>
                  <a:srgbClr val="788271"/>
                </a:solidFill>
                <a:latin typeface="Arial" pitchFamily="34" charset="0"/>
                <a:ea typeface="Arial" pitchFamily="34" charset="-122"/>
                <a:cs typeface="Arial" pitchFamily="34" charset="-120"/>
              </a:rPr>
              <a:t>Observed quote or</a:t>
            </a:r>
            <a:endParaRPr lang="en-US" sz="1500" dirty="0"/>
          </a:p>
          <a:p>
            <a:pPr indent="0" marL="0">
              <a:buNone/>
            </a:pPr>
            <a:r>
              <a:rPr lang="en-US" sz="1500" dirty="0">
                <a:solidFill>
                  <a:srgbClr val="788271"/>
                </a:solidFill>
                <a:latin typeface="Arial" pitchFamily="34" charset="0"/>
                <a:ea typeface="Arial" pitchFamily="34" charset="-122"/>
                <a:cs typeface="Arial" pitchFamily="34" charset="-120"/>
              </a:rPr>
              <a:t>explicit continuous segment</a:t>
            </a:r>
            <a:endParaRPr lang="en-US" sz="1500" dirty="0"/>
          </a:p>
        </p:txBody>
      </p:sp>
      <p:sp>
        <p:nvSpPr>
          <p:cNvPr id="14" name="Shape 12"/>
          <p:cNvSpPr/>
          <p:nvPr/>
        </p:nvSpPr>
        <p:spPr>
          <a:xfrm>
            <a:off x="3218688" y="3502152"/>
            <a:ext cx="237744" cy="0"/>
          </a:xfrm>
          <a:prstGeom prst="line">
            <a:avLst/>
          </a:prstGeom>
          <a:noFill/>
          <a:ln w="16510">
            <a:solidFill>
              <a:srgbClr val="788271"/>
            </a:solidFill>
            <a:prstDash val="solid"/>
            <a:tailEnd type="triangle"/>
          </a:ln>
        </p:spPr>
      </p:sp>
      <p:sp>
        <p:nvSpPr>
          <p:cNvPr id="15" name="Shape 13"/>
          <p:cNvSpPr/>
          <p:nvPr/>
        </p:nvSpPr>
        <p:spPr>
          <a:xfrm>
            <a:off x="3493008" y="2514600"/>
            <a:ext cx="2560320" cy="2075688"/>
          </a:xfrm>
          <a:prstGeom prst="roundRect">
            <a:avLst>
              <a:gd name="adj" fmla="val 3524"/>
            </a:avLst>
          </a:prstGeom>
          <a:solidFill>
            <a:srgbClr val="171B20"/>
          </a:solidFill>
          <a:ln w="7620">
            <a:solidFill>
              <a:srgbClr val="171B20"/>
            </a:solidFill>
            <a:prstDash val="solid"/>
          </a:ln>
        </p:spPr>
      </p:sp>
      <p:sp>
        <p:nvSpPr>
          <p:cNvPr id="16" name="Text 14"/>
          <p:cNvSpPr/>
          <p:nvPr/>
        </p:nvSpPr>
        <p:spPr>
          <a:xfrm>
            <a:off x="3685032" y="2779776"/>
            <a:ext cx="2167128" cy="576072"/>
          </a:xfrm>
          <a:prstGeom prst="rect">
            <a:avLst/>
          </a:prstGeom>
          <a:noFill/>
          <a:ln/>
        </p:spPr>
        <p:txBody>
          <a:bodyPr wrap="square" lIns="0" tIns="0" rIns="0" bIns="0" rtlCol="0" anchor="ctr"/>
          <a:lstStyle/>
          <a:p>
            <a:pPr indent="0" marL="0">
              <a:buNone/>
            </a:pPr>
            <a:r>
              <a:rPr lang="en-US" sz="2000" b="1" dirty="0">
                <a:solidFill>
                  <a:srgbClr val="FFFFFF"/>
                </a:solidFill>
                <a:latin typeface="Arial" pitchFamily="34" charset="0"/>
                <a:ea typeface="Arial" pitchFamily="34" charset="-122"/>
                <a:cs typeface="Arial" pitchFamily="34" charset="-120"/>
              </a:rPr>
              <a:t>Account engine</a:t>
            </a:r>
            <a:endParaRPr lang="en-US" sz="2000" dirty="0"/>
          </a:p>
        </p:txBody>
      </p:sp>
      <p:sp>
        <p:nvSpPr>
          <p:cNvPr id="17" name="Text 15"/>
          <p:cNvSpPr/>
          <p:nvPr/>
        </p:nvSpPr>
        <p:spPr>
          <a:xfrm>
            <a:off x="3685032" y="3675888"/>
            <a:ext cx="2157984" cy="576072"/>
          </a:xfrm>
          <a:prstGeom prst="rect">
            <a:avLst/>
          </a:prstGeom>
          <a:noFill/>
          <a:ln/>
        </p:spPr>
        <p:txBody>
          <a:bodyPr wrap="square" lIns="0" tIns="0" rIns="0" bIns="0" rtlCol="0" anchor="ctr"/>
          <a:lstStyle/>
          <a:p>
            <a:pPr indent="0" marL="0">
              <a:buNone/>
            </a:pPr>
            <a:r>
              <a:rPr lang="en-US" sz="1500" dirty="0">
                <a:solidFill>
                  <a:srgbClr val="C0CCB6"/>
                </a:solidFill>
                <a:latin typeface="Arial" pitchFamily="34" charset="0"/>
                <a:ea typeface="Arial" pitchFamily="34" charset="-122"/>
                <a:cs typeface="Arial" pitchFamily="34" charset="-120"/>
              </a:rPr>
              <a:t>Positions, margin,</a:t>
            </a:r>
            <a:endParaRPr lang="en-US" sz="1500" dirty="0"/>
          </a:p>
          <a:p>
            <a:pPr indent="0" marL="0">
              <a:buNone/>
            </a:pPr>
            <a:r>
              <a:rPr lang="en-US" sz="1500" dirty="0">
                <a:solidFill>
                  <a:srgbClr val="C0CCB6"/>
                </a:solidFill>
                <a:latin typeface="Arial" pitchFamily="34" charset="0"/>
                <a:ea typeface="Arial" pitchFamily="34" charset="-122"/>
                <a:cs typeface="Arial" pitchFamily="34" charset="-120"/>
              </a:rPr>
              <a:t>realized cash and credit</a:t>
            </a:r>
            <a:endParaRPr lang="en-US" sz="1500" dirty="0"/>
          </a:p>
        </p:txBody>
      </p:sp>
      <p:sp>
        <p:nvSpPr>
          <p:cNvPr id="18" name="Shape 16"/>
          <p:cNvSpPr/>
          <p:nvPr/>
        </p:nvSpPr>
        <p:spPr>
          <a:xfrm>
            <a:off x="6080760" y="3502152"/>
            <a:ext cx="237744" cy="0"/>
          </a:xfrm>
          <a:prstGeom prst="line">
            <a:avLst/>
          </a:prstGeom>
          <a:noFill/>
          <a:ln w="16510">
            <a:solidFill>
              <a:srgbClr val="788271"/>
            </a:solidFill>
            <a:prstDash val="solid"/>
            <a:tailEnd type="triangle"/>
          </a:ln>
        </p:spPr>
      </p:sp>
      <p:sp>
        <p:nvSpPr>
          <p:cNvPr id="19" name="Shape 17"/>
          <p:cNvSpPr/>
          <p:nvPr/>
        </p:nvSpPr>
        <p:spPr>
          <a:xfrm>
            <a:off x="6355080" y="2514600"/>
            <a:ext cx="2560320" cy="2075688"/>
          </a:xfrm>
          <a:prstGeom prst="roundRect">
            <a:avLst>
              <a:gd name="adj" fmla="val 3524"/>
            </a:avLst>
          </a:prstGeom>
          <a:solidFill>
            <a:srgbClr val="FFFFFF"/>
          </a:solidFill>
          <a:ln w="7620">
            <a:solidFill>
              <a:srgbClr val="E1E6DA"/>
            </a:solidFill>
            <a:prstDash val="solid"/>
          </a:ln>
        </p:spPr>
      </p:sp>
      <p:sp>
        <p:nvSpPr>
          <p:cNvPr id="20" name="Text 18"/>
          <p:cNvSpPr/>
          <p:nvPr/>
        </p:nvSpPr>
        <p:spPr>
          <a:xfrm>
            <a:off x="6547104" y="2779776"/>
            <a:ext cx="2167128" cy="576072"/>
          </a:xfrm>
          <a:prstGeom prst="rect">
            <a:avLst/>
          </a:prstGeom>
          <a:noFill/>
          <a:ln/>
        </p:spPr>
        <p:txBody>
          <a:bodyPr wrap="square" lIns="0" tIns="0" rIns="0" bIns="0" rtlCol="0" anchor="ctr"/>
          <a:lstStyle/>
          <a:p>
            <a:pPr indent="0" marL="0">
              <a:buNone/>
            </a:pPr>
            <a:r>
              <a:rPr lang="en-US" sz="2000" b="1" dirty="0">
                <a:solidFill>
                  <a:srgbClr val="171B20"/>
                </a:solidFill>
                <a:latin typeface="Arial" pitchFamily="34" charset="0"/>
                <a:ea typeface="Arial" pitchFamily="34" charset="-122"/>
                <a:cs typeface="Arial" pitchFamily="34" charset="-120"/>
              </a:rPr>
              <a:t>Immutable state</a:t>
            </a:r>
            <a:endParaRPr lang="en-US" sz="2000" dirty="0"/>
          </a:p>
        </p:txBody>
      </p:sp>
      <p:sp>
        <p:nvSpPr>
          <p:cNvPr id="21" name="Text 19"/>
          <p:cNvSpPr/>
          <p:nvPr/>
        </p:nvSpPr>
        <p:spPr>
          <a:xfrm>
            <a:off x="6547104" y="3675888"/>
            <a:ext cx="2157984" cy="576072"/>
          </a:xfrm>
          <a:prstGeom prst="rect">
            <a:avLst/>
          </a:prstGeom>
          <a:noFill/>
          <a:ln/>
        </p:spPr>
        <p:txBody>
          <a:bodyPr wrap="square" lIns="0" tIns="0" rIns="0" bIns="0" rtlCol="0" anchor="ctr"/>
          <a:lstStyle/>
          <a:p>
            <a:pPr indent="0" marL="0">
              <a:buNone/>
            </a:pPr>
            <a:r>
              <a:rPr lang="en-US" sz="1500" dirty="0">
                <a:solidFill>
                  <a:srgbClr val="788271"/>
                </a:solidFill>
                <a:latin typeface="Arial" pitchFamily="34" charset="0"/>
                <a:ea typeface="Arial" pitchFamily="34" charset="-122"/>
                <a:cs typeface="Arial" pitchFamily="34" charset="-120"/>
              </a:rPr>
              <a:t>Replay snapshots</a:t>
            </a:r>
            <a:endParaRPr lang="en-US" sz="1500" dirty="0"/>
          </a:p>
          <a:p>
            <a:pPr indent="0" marL="0">
              <a:buNone/>
            </a:pPr>
            <a:r>
              <a:rPr lang="en-US" sz="1500" dirty="0">
                <a:solidFill>
                  <a:srgbClr val="788271"/>
                </a:solidFill>
                <a:latin typeface="Arial" pitchFamily="34" charset="0"/>
                <a:ea typeface="Arial" pitchFamily="34" charset="-122"/>
                <a:cs typeface="Arial" pitchFamily="34" charset="-120"/>
              </a:rPr>
              <a:t>and execution ledger</a:t>
            </a:r>
            <a:endParaRPr lang="en-US" sz="1500" dirty="0"/>
          </a:p>
        </p:txBody>
      </p:sp>
      <p:sp>
        <p:nvSpPr>
          <p:cNvPr id="22" name="Shape 20"/>
          <p:cNvSpPr/>
          <p:nvPr/>
        </p:nvSpPr>
        <p:spPr>
          <a:xfrm>
            <a:off x="8942832" y="3502152"/>
            <a:ext cx="237744" cy="0"/>
          </a:xfrm>
          <a:prstGeom prst="line">
            <a:avLst/>
          </a:prstGeom>
          <a:noFill/>
          <a:ln w="16510">
            <a:solidFill>
              <a:srgbClr val="788271"/>
            </a:solidFill>
            <a:prstDash val="solid"/>
            <a:tailEnd type="triangle"/>
          </a:ln>
        </p:spPr>
      </p:sp>
      <p:sp>
        <p:nvSpPr>
          <p:cNvPr id="23" name="Shape 21"/>
          <p:cNvSpPr/>
          <p:nvPr/>
        </p:nvSpPr>
        <p:spPr>
          <a:xfrm>
            <a:off x="9217152" y="2514600"/>
            <a:ext cx="2560320" cy="2075688"/>
          </a:xfrm>
          <a:prstGeom prst="roundRect">
            <a:avLst>
              <a:gd name="adj" fmla="val 3524"/>
            </a:avLst>
          </a:prstGeom>
          <a:solidFill>
            <a:srgbClr val="FFFFFF"/>
          </a:solidFill>
          <a:ln w="7620">
            <a:solidFill>
              <a:srgbClr val="E1E6DA"/>
            </a:solidFill>
            <a:prstDash val="solid"/>
          </a:ln>
        </p:spPr>
      </p:sp>
      <p:sp>
        <p:nvSpPr>
          <p:cNvPr id="24" name="Text 22"/>
          <p:cNvSpPr/>
          <p:nvPr/>
        </p:nvSpPr>
        <p:spPr>
          <a:xfrm>
            <a:off x="9409176" y="2779776"/>
            <a:ext cx="2167128" cy="576072"/>
          </a:xfrm>
          <a:prstGeom prst="rect">
            <a:avLst/>
          </a:prstGeom>
          <a:noFill/>
          <a:ln/>
        </p:spPr>
        <p:txBody>
          <a:bodyPr wrap="square" lIns="0" tIns="0" rIns="0" bIns="0" rtlCol="0" anchor="ctr"/>
          <a:lstStyle/>
          <a:p>
            <a:pPr indent="0" marL="0">
              <a:buNone/>
            </a:pPr>
            <a:r>
              <a:rPr lang="en-US" sz="2000" b="1" dirty="0">
                <a:solidFill>
                  <a:srgbClr val="171B20"/>
                </a:solidFill>
                <a:latin typeface="Arial" pitchFamily="34" charset="0"/>
                <a:ea typeface="Arial" pitchFamily="34" charset="-122"/>
                <a:cs typeface="Arial" pitchFamily="34" charset="-120"/>
              </a:rPr>
              <a:t>Visual layer</a:t>
            </a:r>
            <a:endParaRPr lang="en-US" sz="2000" dirty="0"/>
          </a:p>
        </p:txBody>
      </p:sp>
      <p:sp>
        <p:nvSpPr>
          <p:cNvPr id="25" name="Text 23"/>
          <p:cNvSpPr/>
          <p:nvPr/>
        </p:nvSpPr>
        <p:spPr>
          <a:xfrm>
            <a:off x="9409176" y="3675888"/>
            <a:ext cx="2157984" cy="576072"/>
          </a:xfrm>
          <a:prstGeom prst="rect">
            <a:avLst/>
          </a:prstGeom>
          <a:noFill/>
          <a:ln/>
        </p:spPr>
        <p:txBody>
          <a:bodyPr wrap="square" lIns="0" tIns="0" rIns="0" bIns="0" rtlCol="0" anchor="ctr"/>
          <a:lstStyle/>
          <a:p>
            <a:pPr indent="0" marL="0">
              <a:buNone/>
            </a:pPr>
            <a:r>
              <a:rPr lang="en-US" sz="1500" dirty="0">
                <a:solidFill>
                  <a:srgbClr val="788271"/>
                </a:solidFill>
                <a:latin typeface="Arial" pitchFamily="34" charset="0"/>
                <a:ea typeface="Arial" pitchFamily="34" charset="-122"/>
                <a:cs typeface="Arial" pitchFamily="34" charset="-120"/>
              </a:rPr>
              <a:t>Volume, frontier,</a:t>
            </a:r>
            <a:endParaRPr lang="en-US" sz="1500" dirty="0"/>
          </a:p>
          <a:p>
            <a:pPr indent="0" marL="0">
              <a:buNone/>
            </a:pPr>
            <a:r>
              <a:rPr lang="en-US" sz="1500" dirty="0">
                <a:solidFill>
                  <a:srgbClr val="788271"/>
                </a:solidFill>
                <a:latin typeface="Arial" pitchFamily="34" charset="0"/>
                <a:ea typeface="Arial" pitchFamily="34" charset="-122"/>
                <a:cs typeface="Arial" pitchFamily="34" charset="-120"/>
              </a:rPr>
              <a:t>market point and captions</a:t>
            </a:r>
            <a:endParaRPr lang="en-US" sz="1500" dirty="0"/>
          </a:p>
        </p:txBody>
      </p:sp>
      <p:sp>
        <p:nvSpPr>
          <p:cNvPr id="26" name="Shape 24"/>
          <p:cNvSpPr/>
          <p:nvPr/>
        </p:nvSpPr>
        <p:spPr>
          <a:xfrm>
            <a:off x="566928" y="5742432"/>
            <a:ext cx="11018520" cy="457200"/>
          </a:xfrm>
          <a:prstGeom prst="roundRect">
            <a:avLst>
              <a:gd name="adj" fmla="val 10000"/>
            </a:avLst>
          </a:prstGeom>
          <a:solidFill>
            <a:srgbClr val="FFDF00"/>
          </a:solidFill>
          <a:ln w="7620">
            <a:solidFill>
              <a:srgbClr val="FFDF00"/>
            </a:solidFill>
            <a:prstDash val="solid"/>
          </a:ln>
        </p:spPr>
      </p:sp>
      <p:sp>
        <p:nvSpPr>
          <p:cNvPr id="27" name="Text 25"/>
          <p:cNvSpPr/>
          <p:nvPr/>
        </p:nvSpPr>
        <p:spPr>
          <a:xfrm>
            <a:off x="758952" y="5852160"/>
            <a:ext cx="10634472" cy="265176"/>
          </a:xfrm>
          <a:prstGeom prst="rect">
            <a:avLst/>
          </a:prstGeom>
          <a:noFill/>
          <a:ln/>
        </p:spPr>
        <p:txBody>
          <a:bodyPr wrap="square" lIns="0" tIns="0" rIns="0" bIns="0" rtlCol="0" anchor="ctr"/>
          <a:lstStyle/>
          <a:p>
            <a:pPr indent="0" marL="0">
              <a:buNone/>
            </a:pPr>
            <a:r>
              <a:rPr lang="en-US" sz="1300" b="1" dirty="0">
                <a:solidFill>
                  <a:srgbClr val="171B20"/>
                </a:solidFill>
                <a:latin typeface="Arial" pitchFamily="34" charset="0"/>
                <a:ea typeface="Arial" pitchFamily="34" charset="-122"/>
                <a:cs typeface="Arial" pitchFamily="34" charset="-120"/>
              </a:rPr>
              <a:t>Scrubbing changes the displayed snapshot. It does not execute the strategy again.</a:t>
            </a:r>
            <a:endParaRPr lang="en-US" sz="13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5F6F2"/>
        </a:solidFill>
      </p:bgPr>
    </p:bg>
    <p:spTree>
      <p:nvGrpSpPr>
        <p:cNvPr id="1" name=""/>
        <p:cNvGrpSpPr/>
        <p:nvPr/>
      </p:nvGrpSpPr>
      <p:grpSpPr>
        <a:xfrm>
          <a:off x="0" y="0"/>
          <a:ext cx="0" cy="0"/>
          <a:chOff x="0" y="0"/>
          <a:chExt cx="0" cy="0"/>
        </a:xfrm>
      </p:grpSpPr>
      <p:sp>
        <p:nvSpPr>
          <p:cNvPr id="2" name="Shape 0"/>
          <p:cNvSpPr/>
          <p:nvPr/>
        </p:nvSpPr>
        <p:spPr>
          <a:xfrm>
            <a:off x="457200" y="246888"/>
            <a:ext cx="292608" cy="292608"/>
          </a:xfrm>
          <a:prstGeom prst="roundRect">
            <a:avLst>
              <a:gd name="adj" fmla="val 25000"/>
            </a:avLst>
          </a:prstGeom>
          <a:solidFill>
            <a:srgbClr val="FFDF00"/>
          </a:solidFill>
          <a:ln w="7620">
            <a:solidFill>
              <a:srgbClr val="FFDF00"/>
            </a:solidFill>
            <a:prstDash val="solid"/>
          </a:ln>
        </p:spPr>
      </p:sp>
      <p:sp>
        <p:nvSpPr>
          <p:cNvPr id="3" name="Text 1"/>
          <p:cNvSpPr/>
          <p:nvPr/>
        </p:nvSpPr>
        <p:spPr>
          <a:xfrm>
            <a:off x="532181" y="285293"/>
            <a:ext cx="164592" cy="182880"/>
          </a:xfrm>
          <a:prstGeom prst="rect">
            <a:avLst/>
          </a:prstGeom>
          <a:noFill/>
          <a:ln/>
        </p:spPr>
        <p:txBody>
          <a:bodyPr wrap="square" lIns="0" tIns="0" rIns="0" bIns="0" rtlCol="0" anchor="ctr"/>
          <a:lstStyle/>
          <a:p>
            <a:pPr indent="0" marL="0">
              <a:buNone/>
            </a:pPr>
            <a:r>
              <a:rPr lang="en-US" sz="1200" b="1" dirty="0">
                <a:solidFill>
                  <a:srgbClr val="171B20"/>
                </a:solidFill>
                <a:latin typeface="Arial" pitchFamily="34" charset="0"/>
                <a:ea typeface="Arial" pitchFamily="34" charset="-122"/>
                <a:cs typeface="Arial" pitchFamily="34" charset="-120"/>
              </a:rPr>
              <a:t>N</a:t>
            </a:r>
            <a:endParaRPr lang="en-US" sz="1200" dirty="0"/>
          </a:p>
        </p:txBody>
      </p:sp>
      <p:sp>
        <p:nvSpPr>
          <p:cNvPr id="4" name="Text 2"/>
          <p:cNvSpPr/>
          <p:nvPr/>
        </p:nvSpPr>
        <p:spPr>
          <a:xfrm>
            <a:off x="877824" y="283464"/>
            <a:ext cx="3657600" cy="182880"/>
          </a:xfrm>
          <a:prstGeom prst="rect">
            <a:avLst/>
          </a:prstGeom>
          <a:noFill/>
          <a:ln/>
        </p:spPr>
        <p:txBody>
          <a:bodyPr wrap="square" lIns="0" tIns="0" rIns="0" bIns="0" rtlCol="0" anchor="ctr"/>
          <a:lstStyle/>
          <a:p>
            <a:pPr indent="0" marL="0">
              <a:buNone/>
            </a:pPr>
            <a:r>
              <a:rPr lang="en-US" sz="1000" b="1" spc="80" kern="0" dirty="0">
                <a:solidFill>
                  <a:srgbClr val="171B20"/>
                </a:solidFill>
                <a:latin typeface="Arial" pitchFamily="34" charset="0"/>
                <a:ea typeface="Arial" pitchFamily="34" charset="-122"/>
                <a:cs typeface="Arial" pitchFamily="34" charset="-120"/>
              </a:rPr>
              <a:t>NBC / GEOMETRY LAB</a:t>
            </a:r>
            <a:endParaRPr lang="en-US" sz="1000" dirty="0"/>
          </a:p>
        </p:txBody>
      </p:sp>
      <p:sp>
        <p:nvSpPr>
          <p:cNvPr id="5" name="Text 3"/>
          <p:cNvSpPr/>
          <p:nvPr/>
        </p:nvSpPr>
        <p:spPr>
          <a:xfrm>
            <a:off x="7498080" y="283464"/>
            <a:ext cx="4160520" cy="182880"/>
          </a:xfrm>
          <a:prstGeom prst="rect">
            <a:avLst/>
          </a:prstGeom>
          <a:noFill/>
          <a:ln/>
        </p:spPr>
        <p:txBody>
          <a:bodyPr wrap="square" lIns="0" tIns="0" rIns="0" bIns="0" rtlCol="0" anchor="ctr"/>
          <a:lstStyle/>
          <a:p>
            <a:pPr algn="r" indent="0" marL="0">
              <a:buNone/>
            </a:pPr>
            <a:r>
              <a:rPr lang="en-US" sz="900" spc="70" kern="0" dirty="0">
                <a:solidFill>
                  <a:srgbClr val="788271"/>
                </a:solidFill>
                <a:latin typeface="Arial" pitchFamily="34" charset="0"/>
                <a:ea typeface="Arial" pitchFamily="34" charset="-122"/>
                <a:cs typeface="Arial" pitchFamily="34" charset="-120"/>
              </a:rPr>
              <a:t>06 / DATA &amp; AUDIT</a:t>
            </a:r>
            <a:endParaRPr lang="en-US" sz="900" dirty="0"/>
          </a:p>
        </p:txBody>
      </p:sp>
      <p:sp>
        <p:nvSpPr>
          <p:cNvPr id="6" name="Text 4"/>
          <p:cNvSpPr/>
          <p:nvPr/>
        </p:nvSpPr>
        <p:spPr>
          <a:xfrm>
            <a:off x="530352" y="859536"/>
            <a:ext cx="11064240" cy="786384"/>
          </a:xfrm>
          <a:prstGeom prst="rect">
            <a:avLst/>
          </a:prstGeom>
          <a:noFill/>
          <a:ln/>
        </p:spPr>
        <p:txBody>
          <a:bodyPr wrap="square" lIns="0" tIns="0" rIns="0" bIns="0" rtlCol="0" anchor="ctr"/>
          <a:lstStyle/>
          <a:p>
            <a:pPr indent="0" marL="0">
              <a:buNone/>
            </a:pPr>
            <a:r>
              <a:rPr lang="en-US" sz="3100" b="1" dirty="0">
                <a:solidFill>
                  <a:srgbClr val="171B20"/>
                </a:solidFill>
                <a:latin typeface="Arial" pitchFamily="34" charset="0"/>
                <a:ea typeface="Arial" pitchFamily="34" charset="-122"/>
                <a:cs typeface="Arial" pitchFamily="34" charset="-120"/>
              </a:rPr>
              <a:t>Historical research needs the first executable event.</a:t>
            </a:r>
            <a:endParaRPr lang="en-US" sz="3100" dirty="0"/>
          </a:p>
        </p:txBody>
      </p:sp>
      <p:sp>
        <p:nvSpPr>
          <p:cNvPr id="7" name="Text 5"/>
          <p:cNvSpPr/>
          <p:nvPr/>
        </p:nvSpPr>
        <p:spPr>
          <a:xfrm>
            <a:off x="548640" y="1655064"/>
            <a:ext cx="10972800" cy="384048"/>
          </a:xfrm>
          <a:prstGeom prst="rect">
            <a:avLst/>
          </a:prstGeom>
          <a:noFill/>
          <a:ln/>
        </p:spPr>
        <p:txBody>
          <a:bodyPr wrap="square" lIns="0" tIns="0" rIns="0" bIns="0" rtlCol="0" anchor="ctr"/>
          <a:lstStyle/>
          <a:p>
            <a:pPr indent="0" marL="0">
              <a:buNone/>
            </a:pPr>
            <a:r>
              <a:rPr lang="en-US" sz="1300" dirty="0">
                <a:solidFill>
                  <a:srgbClr val="788271"/>
                </a:solidFill>
                <a:latin typeface="Arial" pitchFamily="34" charset="0"/>
                <a:ea typeface="Arial" pitchFamily="34" charset="-122"/>
                <a:cs typeface="Arial" pitchFamily="34" charset="-120"/>
              </a:rPr>
              <a:t>A first post-gap quote must not be silently replaced with the last price of that second.</a:t>
            </a:r>
            <a:endParaRPr lang="en-US" sz="1300" dirty="0"/>
          </a:p>
        </p:txBody>
      </p:sp>
      <p:sp>
        <p:nvSpPr>
          <p:cNvPr id="8" name="Shape 6"/>
          <p:cNvSpPr/>
          <p:nvPr/>
        </p:nvSpPr>
        <p:spPr>
          <a:xfrm>
            <a:off x="530352" y="6455664"/>
            <a:ext cx="11109960" cy="0"/>
          </a:xfrm>
          <a:prstGeom prst="line">
            <a:avLst/>
          </a:prstGeom>
          <a:noFill/>
          <a:ln w="10160">
            <a:solidFill>
              <a:srgbClr val="E1E6DA"/>
            </a:solidFill>
            <a:prstDash val="solid"/>
          </a:ln>
        </p:spPr>
      </p:sp>
      <p:sp>
        <p:nvSpPr>
          <p:cNvPr id="9" name="Text 7"/>
          <p:cNvSpPr/>
          <p:nvPr/>
        </p:nvSpPr>
        <p:spPr>
          <a:xfrm>
            <a:off x="548640" y="6556248"/>
            <a:ext cx="10287000" cy="146304"/>
          </a:xfrm>
          <a:prstGeom prst="rect">
            <a:avLst/>
          </a:prstGeom>
          <a:noFill/>
          <a:ln/>
        </p:spPr>
        <p:txBody>
          <a:bodyPr wrap="square" lIns="0" tIns="0" rIns="0" bIns="0" rtlCol="0" anchor="ctr"/>
          <a:lstStyle/>
          <a:p>
            <a:pPr indent="0" marL="0">
              <a:buNone/>
            </a:pPr>
            <a:r>
              <a:rPr lang="en-US" sz="700" dirty="0">
                <a:solidFill>
                  <a:srgbClr val="788271"/>
                </a:solidFill>
                <a:latin typeface="Arial" pitchFamily="34" charset="0"/>
                <a:ea typeface="Arial" pitchFamily="34" charset="-122"/>
                <a:cs typeface="Arial" pitchFamily="34" charset="-120"/>
              </a:rPr>
              <a:t>Synthetic research illustration • Not historical performance • Model v1.0</a:t>
            </a:r>
            <a:endParaRPr lang="en-US" sz="700" dirty="0"/>
          </a:p>
        </p:txBody>
      </p:sp>
      <p:sp>
        <p:nvSpPr>
          <p:cNvPr id="10" name="Text 8"/>
          <p:cNvSpPr/>
          <p:nvPr/>
        </p:nvSpPr>
        <p:spPr>
          <a:xfrm>
            <a:off x="11091672" y="6547104"/>
            <a:ext cx="539496" cy="164592"/>
          </a:xfrm>
          <a:prstGeom prst="rect">
            <a:avLst/>
          </a:prstGeom>
          <a:noFill/>
          <a:ln/>
        </p:spPr>
        <p:txBody>
          <a:bodyPr wrap="square" lIns="0" tIns="0" rIns="0" bIns="0" rtlCol="0" anchor="ctr"/>
          <a:lstStyle/>
          <a:p>
            <a:pPr algn="r" indent="0" marL="0">
              <a:buNone/>
            </a:pPr>
            <a:r>
              <a:rPr lang="en-US" sz="900" dirty="0">
                <a:solidFill>
                  <a:srgbClr val="788271"/>
                </a:solidFill>
                <a:latin typeface="Arial" pitchFamily="34" charset="0"/>
                <a:ea typeface="Arial" pitchFamily="34" charset="-122"/>
                <a:cs typeface="Arial" pitchFamily="34" charset="-120"/>
              </a:rPr>
              <a:t>31</a:t>
            </a:r>
            <a:endParaRPr lang="en-US" sz="900" dirty="0"/>
          </a:p>
        </p:txBody>
      </p:sp>
      <p:sp>
        <p:nvSpPr>
          <p:cNvPr id="11" name="Shape 9"/>
          <p:cNvSpPr/>
          <p:nvPr/>
        </p:nvSpPr>
        <p:spPr>
          <a:xfrm>
            <a:off x="603504" y="2340864"/>
            <a:ext cx="10972800" cy="905256"/>
          </a:xfrm>
          <a:prstGeom prst="roundRect">
            <a:avLst>
              <a:gd name="adj" fmla="val 8081"/>
            </a:avLst>
          </a:prstGeom>
          <a:solidFill>
            <a:srgbClr val="171B20"/>
          </a:solidFill>
          <a:ln w="7620">
            <a:solidFill>
              <a:srgbClr val="171B20"/>
            </a:solidFill>
            <a:prstDash val="solid"/>
          </a:ln>
        </p:spPr>
      </p:sp>
      <p:sp>
        <p:nvSpPr>
          <p:cNvPr id="12" name="Text 10"/>
          <p:cNvSpPr/>
          <p:nvPr/>
        </p:nvSpPr>
        <p:spPr>
          <a:xfrm>
            <a:off x="813816" y="2542032"/>
            <a:ext cx="10552176" cy="566928"/>
          </a:xfrm>
          <a:prstGeom prst="rect">
            <a:avLst/>
          </a:prstGeom>
          <a:noFill/>
          <a:ln/>
        </p:spPr>
        <p:txBody>
          <a:bodyPr wrap="square" lIns="0" tIns="0" rIns="0" bIns="0" rtlCol="0" anchor="ctr"/>
          <a:lstStyle/>
          <a:p>
            <a:pPr indent="0" marL="0">
              <a:buNone/>
            </a:pPr>
            <a:r>
              <a:rPr lang="en-US" sz="2500" b="1" dirty="0">
                <a:solidFill>
                  <a:srgbClr val="FFFFFF"/>
                </a:solidFill>
                <a:latin typeface="Arial" pitchFamily="34" charset="0"/>
                <a:ea typeface="Arial" pitchFamily="34" charset="-122"/>
                <a:cs typeface="Arial" pitchFamily="34" charset="-120"/>
              </a:rPr>
              <a:t>Pre-gap state → first observed quote → fills → final deficit</a:t>
            </a:r>
            <a:endParaRPr lang="en-US" sz="2500" dirty="0"/>
          </a:p>
        </p:txBody>
      </p:sp>
      <p:sp>
        <p:nvSpPr>
          <p:cNvPr id="13" name="Text 11"/>
          <p:cNvSpPr/>
          <p:nvPr/>
        </p:nvSpPr>
        <p:spPr>
          <a:xfrm>
            <a:off x="804672" y="3666744"/>
            <a:ext cx="10634472" cy="1664208"/>
          </a:xfrm>
          <a:prstGeom prst="rect">
            <a:avLst/>
          </a:prstGeom>
          <a:noFill/>
          <a:ln/>
        </p:spPr>
        <p:txBody>
          <a:bodyPr wrap="square" lIns="0" tIns="0" rIns="0" bIns="0" rtlCol="0" anchor="ctr"/>
          <a:lstStyle/>
          <a:p>
            <a:pPr indent="0" marL="0">
              <a:buNone/>
            </a:pPr>
            <a:r>
              <a:rPr lang="en-US" sz="2100" dirty="0">
                <a:solidFill>
                  <a:srgbClr val="788271"/>
                </a:solidFill>
                <a:latin typeface="Arial" pitchFamily="34" charset="0"/>
                <a:ea typeface="Arial" pitchFamily="34" charset="-122"/>
                <a:cs typeface="Arial" pitchFamily="34" charset="-120"/>
              </a:rPr>
              <a:t>Preserve source time, received time and event ordering.</a:t>
            </a:r>
            <a:endParaRPr lang="en-US" sz="2100" dirty="0"/>
          </a:p>
          <a:p>
            <a:pPr indent="0" marL="0">
              <a:buNone/>
            </a:pPr>
            <a:r>
              <a:rPr lang="en-US" sz="2100" dirty="0">
                <a:solidFill>
                  <a:srgbClr val="788271"/>
                </a:solidFill>
                <a:latin typeface="Arial" pitchFamily="34" charset="0"/>
                <a:ea typeface="Arial" pitchFamily="34" charset="-122"/>
                <a:cs typeface="Arial" pitchFamily="34" charset="-120"/>
              </a:rPr>
              <a:t>Keep raw prices separate from display normalization.</a:t>
            </a:r>
            <a:endParaRPr lang="en-US" sz="2100" dirty="0"/>
          </a:p>
          <a:p>
            <a:pPr indent="0" marL="0">
              <a:buNone/>
            </a:pPr>
            <a:r>
              <a:rPr lang="en-US" sz="2100" dirty="0">
                <a:solidFill>
                  <a:srgbClr val="788271"/>
                </a:solidFill>
                <a:latin typeface="Arial" pitchFamily="34" charset="0"/>
                <a:ea typeface="Arial" pitchFamily="34" charset="-122"/>
                <a:cs typeface="Arial" pitchFamily="34" charset="-120"/>
              </a:rPr>
              <a:t>Version contract, margin and coverage assumptions.</a:t>
            </a:r>
            <a:endParaRPr lang="en-US" sz="2100" dirty="0"/>
          </a:p>
          <a:p>
            <a:pPr indent="0" marL="0">
              <a:buNone/>
            </a:pPr>
            <a:r>
              <a:rPr lang="en-US" sz="2100" dirty="0">
                <a:solidFill>
                  <a:srgbClr val="788271"/>
                </a:solidFill>
                <a:latin typeface="Arial" pitchFamily="34" charset="0"/>
                <a:ea typeface="Arial" pitchFamily="34" charset="-122"/>
                <a:cs typeface="Arial" pitchFamily="34" charset="-120"/>
              </a:rPr>
              <a:t>Missing data must be explicit, not a fabricated flat path.</a:t>
            </a:r>
            <a:endParaRPr lang="en-US" sz="2100" dirty="0"/>
          </a:p>
        </p:txBody>
      </p:sp>
      <p:sp>
        <p:nvSpPr>
          <p:cNvPr id="14" name="Shape 12"/>
          <p:cNvSpPr/>
          <p:nvPr/>
        </p:nvSpPr>
        <p:spPr>
          <a:xfrm>
            <a:off x="566928" y="5742432"/>
            <a:ext cx="11018520" cy="457200"/>
          </a:xfrm>
          <a:prstGeom prst="roundRect">
            <a:avLst>
              <a:gd name="adj" fmla="val 10000"/>
            </a:avLst>
          </a:prstGeom>
          <a:solidFill>
            <a:srgbClr val="FFDF00"/>
          </a:solidFill>
          <a:ln w="7620">
            <a:solidFill>
              <a:srgbClr val="FFDF00"/>
            </a:solidFill>
            <a:prstDash val="solid"/>
          </a:ln>
        </p:spPr>
      </p:sp>
      <p:sp>
        <p:nvSpPr>
          <p:cNvPr id="15" name="Text 13"/>
          <p:cNvSpPr/>
          <p:nvPr/>
        </p:nvSpPr>
        <p:spPr>
          <a:xfrm>
            <a:off x="758952" y="5852160"/>
            <a:ext cx="10634472" cy="265176"/>
          </a:xfrm>
          <a:prstGeom prst="rect">
            <a:avLst/>
          </a:prstGeom>
          <a:noFill/>
          <a:ln/>
        </p:spPr>
        <p:txBody>
          <a:bodyPr wrap="square" lIns="0" tIns="0" rIns="0" bIns="0" rtlCol="0" anchor="ctr"/>
          <a:lstStyle/>
          <a:p>
            <a:pPr indent="0" marL="0">
              <a:buNone/>
            </a:pPr>
            <a:r>
              <a:rPr lang="en-US" sz="1300" b="1" dirty="0">
                <a:solidFill>
                  <a:srgbClr val="171B20"/>
                </a:solidFill>
                <a:latin typeface="Arial" pitchFamily="34" charset="0"/>
                <a:ea typeface="Arial" pitchFamily="34" charset="-122"/>
                <a:cs typeface="Arial" pitchFamily="34" charset="-120"/>
              </a:rPr>
              <a:t>A quoted price alone does not prove that the full position could fill there.</a:t>
            </a:r>
            <a:endParaRPr lang="en-US" sz="13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5F6F2"/>
        </a:solidFill>
      </p:bgPr>
    </p:bg>
    <p:spTree>
      <p:nvGrpSpPr>
        <p:cNvPr id="1" name=""/>
        <p:cNvGrpSpPr/>
        <p:nvPr/>
      </p:nvGrpSpPr>
      <p:grpSpPr>
        <a:xfrm>
          <a:off x="0" y="0"/>
          <a:ext cx="0" cy="0"/>
          <a:chOff x="0" y="0"/>
          <a:chExt cx="0" cy="0"/>
        </a:xfrm>
      </p:grpSpPr>
      <p:sp>
        <p:nvSpPr>
          <p:cNvPr id="2" name="Shape 0"/>
          <p:cNvSpPr/>
          <p:nvPr/>
        </p:nvSpPr>
        <p:spPr>
          <a:xfrm>
            <a:off x="457200" y="246888"/>
            <a:ext cx="292608" cy="292608"/>
          </a:xfrm>
          <a:prstGeom prst="roundRect">
            <a:avLst>
              <a:gd name="adj" fmla="val 25000"/>
            </a:avLst>
          </a:prstGeom>
          <a:solidFill>
            <a:srgbClr val="FFDF00"/>
          </a:solidFill>
          <a:ln w="7620">
            <a:solidFill>
              <a:srgbClr val="FFDF00"/>
            </a:solidFill>
            <a:prstDash val="solid"/>
          </a:ln>
        </p:spPr>
      </p:sp>
      <p:sp>
        <p:nvSpPr>
          <p:cNvPr id="3" name="Text 1"/>
          <p:cNvSpPr/>
          <p:nvPr/>
        </p:nvSpPr>
        <p:spPr>
          <a:xfrm>
            <a:off x="532181" y="285293"/>
            <a:ext cx="164592" cy="182880"/>
          </a:xfrm>
          <a:prstGeom prst="rect">
            <a:avLst/>
          </a:prstGeom>
          <a:noFill/>
          <a:ln/>
        </p:spPr>
        <p:txBody>
          <a:bodyPr wrap="square" lIns="0" tIns="0" rIns="0" bIns="0" rtlCol="0" anchor="ctr"/>
          <a:lstStyle/>
          <a:p>
            <a:pPr indent="0" marL="0">
              <a:buNone/>
            </a:pPr>
            <a:r>
              <a:rPr lang="en-US" sz="1200" b="1" dirty="0">
                <a:solidFill>
                  <a:srgbClr val="171B20"/>
                </a:solidFill>
                <a:latin typeface="Arial" pitchFamily="34" charset="0"/>
                <a:ea typeface="Arial" pitchFamily="34" charset="-122"/>
                <a:cs typeface="Arial" pitchFamily="34" charset="-120"/>
              </a:rPr>
              <a:t>N</a:t>
            </a:r>
            <a:endParaRPr lang="en-US" sz="1200" dirty="0"/>
          </a:p>
        </p:txBody>
      </p:sp>
      <p:sp>
        <p:nvSpPr>
          <p:cNvPr id="4" name="Text 2"/>
          <p:cNvSpPr/>
          <p:nvPr/>
        </p:nvSpPr>
        <p:spPr>
          <a:xfrm>
            <a:off x="877824" y="283464"/>
            <a:ext cx="3657600" cy="182880"/>
          </a:xfrm>
          <a:prstGeom prst="rect">
            <a:avLst/>
          </a:prstGeom>
          <a:noFill/>
          <a:ln/>
        </p:spPr>
        <p:txBody>
          <a:bodyPr wrap="square" lIns="0" tIns="0" rIns="0" bIns="0" rtlCol="0" anchor="ctr"/>
          <a:lstStyle/>
          <a:p>
            <a:pPr indent="0" marL="0">
              <a:buNone/>
            </a:pPr>
            <a:r>
              <a:rPr lang="en-US" sz="1000" b="1" spc="80" kern="0" dirty="0">
                <a:solidFill>
                  <a:srgbClr val="171B20"/>
                </a:solidFill>
                <a:latin typeface="Arial" pitchFamily="34" charset="0"/>
                <a:ea typeface="Arial" pitchFamily="34" charset="-122"/>
                <a:cs typeface="Arial" pitchFamily="34" charset="-120"/>
              </a:rPr>
              <a:t>NBC / GEOMETRY LAB</a:t>
            </a:r>
            <a:endParaRPr lang="en-US" sz="1000" dirty="0"/>
          </a:p>
        </p:txBody>
      </p:sp>
      <p:sp>
        <p:nvSpPr>
          <p:cNvPr id="5" name="Text 3"/>
          <p:cNvSpPr/>
          <p:nvPr/>
        </p:nvSpPr>
        <p:spPr>
          <a:xfrm>
            <a:off x="7498080" y="283464"/>
            <a:ext cx="4160520" cy="182880"/>
          </a:xfrm>
          <a:prstGeom prst="rect">
            <a:avLst/>
          </a:prstGeom>
          <a:noFill/>
          <a:ln/>
        </p:spPr>
        <p:txBody>
          <a:bodyPr wrap="square" lIns="0" tIns="0" rIns="0" bIns="0" rtlCol="0" anchor="ctr"/>
          <a:lstStyle/>
          <a:p>
            <a:pPr algn="r" indent="0" marL="0">
              <a:buNone/>
            </a:pPr>
            <a:r>
              <a:rPr lang="en-US" sz="900" spc="70" kern="0" dirty="0">
                <a:solidFill>
                  <a:srgbClr val="788271"/>
                </a:solidFill>
                <a:latin typeface="Arial" pitchFamily="34" charset="0"/>
                <a:ea typeface="Arial" pitchFamily="34" charset="-122"/>
                <a:cs typeface="Arial" pitchFamily="34" charset="-120"/>
              </a:rPr>
              <a:t>07 / ROADMAP</a:t>
            </a:r>
            <a:endParaRPr lang="en-US" sz="900" dirty="0"/>
          </a:p>
        </p:txBody>
      </p:sp>
      <p:sp>
        <p:nvSpPr>
          <p:cNvPr id="6" name="Text 4"/>
          <p:cNvSpPr/>
          <p:nvPr/>
        </p:nvSpPr>
        <p:spPr>
          <a:xfrm>
            <a:off x="530352" y="859536"/>
            <a:ext cx="11064240" cy="786384"/>
          </a:xfrm>
          <a:prstGeom prst="rect">
            <a:avLst/>
          </a:prstGeom>
          <a:noFill/>
          <a:ln/>
        </p:spPr>
        <p:txBody>
          <a:bodyPr wrap="square" lIns="0" tIns="0" rIns="0" bIns="0" rtlCol="0" anchor="ctr"/>
          <a:lstStyle/>
          <a:p>
            <a:pPr indent="0" marL="0">
              <a:buNone/>
            </a:pPr>
            <a:r>
              <a:rPr lang="en-US" sz="3100" b="1" dirty="0">
                <a:solidFill>
                  <a:srgbClr val="171B20"/>
                </a:solidFill>
                <a:latin typeface="Arial" pitchFamily="34" charset="0"/>
                <a:ea typeface="Arial" pitchFamily="34" charset="-122"/>
                <a:cs typeface="Arial" pitchFamily="34" charset="-120"/>
              </a:rPr>
              <a:t>AI proposes. Deterministic code calculates and executes.</a:t>
            </a:r>
            <a:endParaRPr lang="en-US" sz="3100" dirty="0"/>
          </a:p>
        </p:txBody>
      </p:sp>
      <p:sp>
        <p:nvSpPr>
          <p:cNvPr id="7" name="Text 5"/>
          <p:cNvSpPr/>
          <p:nvPr/>
        </p:nvSpPr>
        <p:spPr>
          <a:xfrm>
            <a:off x="548640" y="1655064"/>
            <a:ext cx="10972800" cy="384048"/>
          </a:xfrm>
          <a:prstGeom prst="rect">
            <a:avLst/>
          </a:prstGeom>
          <a:noFill/>
          <a:ln/>
        </p:spPr>
        <p:txBody>
          <a:bodyPr wrap="square" lIns="0" tIns="0" rIns="0" bIns="0" rtlCol="0" anchor="ctr"/>
          <a:lstStyle/>
          <a:p>
            <a:pPr indent="0" marL="0">
              <a:buNone/>
            </a:pPr>
            <a:r>
              <a:rPr lang="en-US" sz="1300" dirty="0">
                <a:solidFill>
                  <a:srgbClr val="788271"/>
                </a:solidFill>
                <a:latin typeface="Arial" pitchFamily="34" charset="0"/>
                <a:ea typeface="Arial" pitchFamily="34" charset="-122"/>
                <a:cs typeface="Arial" pitchFamily="34" charset="-120"/>
              </a:rPr>
              <a:t>The existing on-prem Qwen can become a specification and research agent—not an unrestricted order sender.</a:t>
            </a:r>
            <a:endParaRPr lang="en-US" sz="1300" dirty="0"/>
          </a:p>
        </p:txBody>
      </p:sp>
      <p:sp>
        <p:nvSpPr>
          <p:cNvPr id="8" name="Shape 6"/>
          <p:cNvSpPr/>
          <p:nvPr/>
        </p:nvSpPr>
        <p:spPr>
          <a:xfrm>
            <a:off x="530352" y="6455664"/>
            <a:ext cx="11109960" cy="0"/>
          </a:xfrm>
          <a:prstGeom prst="line">
            <a:avLst/>
          </a:prstGeom>
          <a:noFill/>
          <a:ln w="10160">
            <a:solidFill>
              <a:srgbClr val="E1E6DA"/>
            </a:solidFill>
            <a:prstDash val="solid"/>
          </a:ln>
        </p:spPr>
      </p:sp>
      <p:sp>
        <p:nvSpPr>
          <p:cNvPr id="9" name="Text 7"/>
          <p:cNvSpPr/>
          <p:nvPr/>
        </p:nvSpPr>
        <p:spPr>
          <a:xfrm>
            <a:off x="548640" y="6556248"/>
            <a:ext cx="10287000" cy="146304"/>
          </a:xfrm>
          <a:prstGeom prst="rect">
            <a:avLst/>
          </a:prstGeom>
          <a:noFill/>
          <a:ln/>
        </p:spPr>
        <p:txBody>
          <a:bodyPr wrap="square" lIns="0" tIns="0" rIns="0" bIns="0" rtlCol="0" anchor="ctr"/>
          <a:lstStyle/>
          <a:p>
            <a:pPr indent="0" marL="0">
              <a:buNone/>
            </a:pPr>
            <a:r>
              <a:rPr lang="en-US" sz="700" dirty="0">
                <a:solidFill>
                  <a:srgbClr val="788271"/>
                </a:solidFill>
                <a:latin typeface="Arial" pitchFamily="34" charset="0"/>
                <a:ea typeface="Arial" pitchFamily="34" charset="-122"/>
                <a:cs typeface="Arial" pitchFamily="34" charset="-120"/>
              </a:rPr>
              <a:t>Synthetic research illustration • Not historical performance • Model v1.0</a:t>
            </a:r>
            <a:endParaRPr lang="en-US" sz="700" dirty="0"/>
          </a:p>
        </p:txBody>
      </p:sp>
      <p:sp>
        <p:nvSpPr>
          <p:cNvPr id="10" name="Text 8"/>
          <p:cNvSpPr/>
          <p:nvPr/>
        </p:nvSpPr>
        <p:spPr>
          <a:xfrm>
            <a:off x="11091672" y="6547104"/>
            <a:ext cx="539496" cy="164592"/>
          </a:xfrm>
          <a:prstGeom prst="rect">
            <a:avLst/>
          </a:prstGeom>
          <a:noFill/>
          <a:ln/>
        </p:spPr>
        <p:txBody>
          <a:bodyPr wrap="square" lIns="0" tIns="0" rIns="0" bIns="0" rtlCol="0" anchor="ctr"/>
          <a:lstStyle/>
          <a:p>
            <a:pPr algn="r" indent="0" marL="0">
              <a:buNone/>
            </a:pPr>
            <a:r>
              <a:rPr lang="en-US" sz="900" dirty="0">
                <a:solidFill>
                  <a:srgbClr val="788271"/>
                </a:solidFill>
                <a:latin typeface="Arial" pitchFamily="34" charset="0"/>
                <a:ea typeface="Arial" pitchFamily="34" charset="-122"/>
                <a:cs typeface="Arial" pitchFamily="34" charset="-120"/>
              </a:rPr>
              <a:t>32</a:t>
            </a:r>
            <a:endParaRPr lang="en-US" sz="900" dirty="0"/>
          </a:p>
        </p:txBody>
      </p:sp>
      <p:sp>
        <p:nvSpPr>
          <p:cNvPr id="11" name="Shape 9"/>
          <p:cNvSpPr/>
          <p:nvPr/>
        </p:nvSpPr>
        <p:spPr>
          <a:xfrm>
            <a:off x="649224" y="2734056"/>
            <a:ext cx="2039112" cy="1709928"/>
          </a:xfrm>
          <a:prstGeom prst="roundRect">
            <a:avLst>
              <a:gd name="adj" fmla="val 4278"/>
            </a:avLst>
          </a:prstGeom>
          <a:solidFill>
            <a:srgbClr val="FFFFFF"/>
          </a:solidFill>
          <a:ln w="7620">
            <a:solidFill>
              <a:srgbClr val="E1E6DA"/>
            </a:solidFill>
            <a:prstDash val="solid"/>
          </a:ln>
        </p:spPr>
      </p:sp>
      <p:sp>
        <p:nvSpPr>
          <p:cNvPr id="12" name="Text 10"/>
          <p:cNvSpPr/>
          <p:nvPr/>
        </p:nvSpPr>
        <p:spPr>
          <a:xfrm>
            <a:off x="850392" y="2999232"/>
            <a:ext cx="1636776" cy="374904"/>
          </a:xfrm>
          <a:prstGeom prst="rect">
            <a:avLst/>
          </a:prstGeom>
          <a:noFill/>
          <a:ln/>
        </p:spPr>
        <p:txBody>
          <a:bodyPr wrap="square" lIns="0" tIns="0" rIns="0" bIns="0" rtlCol="0" anchor="ctr"/>
          <a:lstStyle/>
          <a:p>
            <a:pPr indent="0" marL="0">
              <a:buNone/>
            </a:pPr>
            <a:r>
              <a:rPr lang="en-US" sz="2000" b="1" dirty="0">
                <a:solidFill>
                  <a:srgbClr val="171B20"/>
                </a:solidFill>
                <a:latin typeface="Arial" pitchFamily="34" charset="0"/>
                <a:ea typeface="Arial" pitchFamily="34" charset="-122"/>
                <a:cs typeface="Arial" pitchFamily="34" charset="-120"/>
              </a:rPr>
              <a:t>Describe</a:t>
            </a:r>
            <a:endParaRPr lang="en-US" sz="2000" dirty="0"/>
          </a:p>
        </p:txBody>
      </p:sp>
      <p:sp>
        <p:nvSpPr>
          <p:cNvPr id="13" name="Text 11"/>
          <p:cNvSpPr/>
          <p:nvPr/>
        </p:nvSpPr>
        <p:spPr>
          <a:xfrm>
            <a:off x="850392" y="3730752"/>
            <a:ext cx="1636776" cy="448056"/>
          </a:xfrm>
          <a:prstGeom prst="rect">
            <a:avLst/>
          </a:prstGeom>
          <a:noFill/>
          <a:ln/>
        </p:spPr>
        <p:txBody>
          <a:bodyPr wrap="square" lIns="0" tIns="0" rIns="0" bIns="0" rtlCol="0" anchor="ctr"/>
          <a:lstStyle/>
          <a:p>
            <a:pPr indent="0" marL="0">
              <a:buNone/>
            </a:pPr>
            <a:r>
              <a:rPr lang="en-US" sz="1300" dirty="0">
                <a:solidFill>
                  <a:srgbClr val="788271"/>
                </a:solidFill>
                <a:latin typeface="Arial" pitchFamily="34" charset="0"/>
                <a:ea typeface="Arial" pitchFamily="34" charset="-122"/>
                <a:cs typeface="Arial" pitchFamily="34" charset="-120"/>
              </a:rPr>
              <a:t>Strategy intent</a:t>
            </a:r>
            <a:endParaRPr lang="en-US" sz="1300" dirty="0"/>
          </a:p>
        </p:txBody>
      </p:sp>
      <p:sp>
        <p:nvSpPr>
          <p:cNvPr id="14" name="Shape 12"/>
          <p:cNvSpPr/>
          <p:nvPr/>
        </p:nvSpPr>
        <p:spPr>
          <a:xfrm>
            <a:off x="2724912" y="3575304"/>
            <a:ext cx="182880" cy="0"/>
          </a:xfrm>
          <a:prstGeom prst="line">
            <a:avLst/>
          </a:prstGeom>
          <a:noFill/>
          <a:ln w="13970">
            <a:solidFill>
              <a:srgbClr val="788271"/>
            </a:solidFill>
            <a:prstDash val="solid"/>
            <a:tailEnd type="triangle"/>
          </a:ln>
        </p:spPr>
      </p:sp>
      <p:sp>
        <p:nvSpPr>
          <p:cNvPr id="15" name="Shape 13"/>
          <p:cNvSpPr/>
          <p:nvPr/>
        </p:nvSpPr>
        <p:spPr>
          <a:xfrm>
            <a:off x="2944368" y="2734056"/>
            <a:ext cx="2039112" cy="1709928"/>
          </a:xfrm>
          <a:prstGeom prst="roundRect">
            <a:avLst>
              <a:gd name="adj" fmla="val 4278"/>
            </a:avLst>
          </a:prstGeom>
          <a:solidFill>
            <a:srgbClr val="FFFFFF"/>
          </a:solidFill>
          <a:ln w="7620">
            <a:solidFill>
              <a:srgbClr val="E1E6DA"/>
            </a:solidFill>
            <a:prstDash val="solid"/>
          </a:ln>
        </p:spPr>
      </p:sp>
      <p:sp>
        <p:nvSpPr>
          <p:cNvPr id="16" name="Text 14"/>
          <p:cNvSpPr/>
          <p:nvPr/>
        </p:nvSpPr>
        <p:spPr>
          <a:xfrm>
            <a:off x="3145536" y="2999232"/>
            <a:ext cx="1636776" cy="374904"/>
          </a:xfrm>
          <a:prstGeom prst="rect">
            <a:avLst/>
          </a:prstGeom>
          <a:noFill/>
          <a:ln/>
        </p:spPr>
        <p:txBody>
          <a:bodyPr wrap="square" lIns="0" tIns="0" rIns="0" bIns="0" rtlCol="0" anchor="ctr"/>
          <a:lstStyle/>
          <a:p>
            <a:pPr indent="0" marL="0">
              <a:buNone/>
            </a:pPr>
            <a:r>
              <a:rPr lang="en-US" sz="2000" b="1" dirty="0">
                <a:solidFill>
                  <a:srgbClr val="171B20"/>
                </a:solidFill>
                <a:latin typeface="Arial" pitchFamily="34" charset="0"/>
                <a:ea typeface="Arial" pitchFamily="34" charset="-122"/>
                <a:cs typeface="Arial" pitchFamily="34" charset="-120"/>
              </a:rPr>
              <a:t>Formalize</a:t>
            </a:r>
            <a:endParaRPr lang="en-US" sz="2000" dirty="0"/>
          </a:p>
        </p:txBody>
      </p:sp>
      <p:sp>
        <p:nvSpPr>
          <p:cNvPr id="17" name="Text 15"/>
          <p:cNvSpPr/>
          <p:nvPr/>
        </p:nvSpPr>
        <p:spPr>
          <a:xfrm>
            <a:off x="3145536" y="3730752"/>
            <a:ext cx="1636776" cy="448056"/>
          </a:xfrm>
          <a:prstGeom prst="rect">
            <a:avLst/>
          </a:prstGeom>
          <a:noFill/>
          <a:ln/>
        </p:spPr>
        <p:txBody>
          <a:bodyPr wrap="square" lIns="0" tIns="0" rIns="0" bIns="0" rtlCol="0" anchor="ctr"/>
          <a:lstStyle/>
          <a:p>
            <a:pPr indent="0" marL="0">
              <a:buNone/>
            </a:pPr>
            <a:r>
              <a:rPr lang="en-US" sz="1300" dirty="0">
                <a:solidFill>
                  <a:srgbClr val="788271"/>
                </a:solidFill>
                <a:latin typeface="Arial" pitchFamily="34" charset="0"/>
                <a:ea typeface="Arial" pitchFamily="34" charset="-122"/>
                <a:cs typeface="Arial" pitchFamily="34" charset="-120"/>
              </a:rPr>
              <a:t>Versioned specification</a:t>
            </a:r>
            <a:endParaRPr lang="en-US" sz="1300" dirty="0"/>
          </a:p>
        </p:txBody>
      </p:sp>
      <p:sp>
        <p:nvSpPr>
          <p:cNvPr id="18" name="Shape 16"/>
          <p:cNvSpPr/>
          <p:nvPr/>
        </p:nvSpPr>
        <p:spPr>
          <a:xfrm>
            <a:off x="5020056" y="3575304"/>
            <a:ext cx="182880" cy="0"/>
          </a:xfrm>
          <a:prstGeom prst="line">
            <a:avLst/>
          </a:prstGeom>
          <a:noFill/>
          <a:ln w="13970">
            <a:solidFill>
              <a:srgbClr val="788271"/>
            </a:solidFill>
            <a:prstDash val="solid"/>
            <a:tailEnd type="triangle"/>
          </a:ln>
        </p:spPr>
      </p:sp>
      <p:sp>
        <p:nvSpPr>
          <p:cNvPr id="19" name="Shape 17"/>
          <p:cNvSpPr/>
          <p:nvPr/>
        </p:nvSpPr>
        <p:spPr>
          <a:xfrm>
            <a:off x="5239512" y="2734056"/>
            <a:ext cx="2039112" cy="1709928"/>
          </a:xfrm>
          <a:prstGeom prst="roundRect">
            <a:avLst>
              <a:gd name="adj" fmla="val 4278"/>
            </a:avLst>
          </a:prstGeom>
          <a:solidFill>
            <a:srgbClr val="FFFFFF"/>
          </a:solidFill>
          <a:ln w="7620">
            <a:solidFill>
              <a:srgbClr val="E1E6DA"/>
            </a:solidFill>
            <a:prstDash val="solid"/>
          </a:ln>
        </p:spPr>
      </p:sp>
      <p:sp>
        <p:nvSpPr>
          <p:cNvPr id="20" name="Text 18"/>
          <p:cNvSpPr/>
          <p:nvPr/>
        </p:nvSpPr>
        <p:spPr>
          <a:xfrm>
            <a:off x="5440680" y="2999232"/>
            <a:ext cx="1636776" cy="374904"/>
          </a:xfrm>
          <a:prstGeom prst="rect">
            <a:avLst/>
          </a:prstGeom>
          <a:noFill/>
          <a:ln/>
        </p:spPr>
        <p:txBody>
          <a:bodyPr wrap="square" lIns="0" tIns="0" rIns="0" bIns="0" rtlCol="0" anchor="ctr"/>
          <a:lstStyle/>
          <a:p>
            <a:pPr indent="0" marL="0">
              <a:buNone/>
            </a:pPr>
            <a:r>
              <a:rPr lang="en-US" sz="2000" b="1" dirty="0">
                <a:solidFill>
                  <a:srgbClr val="171B20"/>
                </a:solidFill>
                <a:latin typeface="Arial" pitchFamily="34" charset="0"/>
                <a:ea typeface="Arial" pitchFamily="34" charset="-122"/>
                <a:cs typeface="Arial" pitchFamily="34" charset="-120"/>
              </a:rPr>
              <a:t>Validate</a:t>
            </a:r>
            <a:endParaRPr lang="en-US" sz="2000" dirty="0"/>
          </a:p>
        </p:txBody>
      </p:sp>
      <p:sp>
        <p:nvSpPr>
          <p:cNvPr id="21" name="Text 19"/>
          <p:cNvSpPr/>
          <p:nvPr/>
        </p:nvSpPr>
        <p:spPr>
          <a:xfrm>
            <a:off x="5440680" y="3730752"/>
            <a:ext cx="1636776" cy="448056"/>
          </a:xfrm>
          <a:prstGeom prst="rect">
            <a:avLst/>
          </a:prstGeom>
          <a:noFill/>
          <a:ln/>
        </p:spPr>
        <p:txBody>
          <a:bodyPr wrap="square" lIns="0" tIns="0" rIns="0" bIns="0" rtlCol="0" anchor="ctr"/>
          <a:lstStyle/>
          <a:p>
            <a:pPr indent="0" marL="0">
              <a:buNone/>
            </a:pPr>
            <a:r>
              <a:rPr lang="en-US" sz="1300" dirty="0">
                <a:solidFill>
                  <a:srgbClr val="788271"/>
                </a:solidFill>
                <a:latin typeface="Arial" pitchFamily="34" charset="0"/>
                <a:ea typeface="Arial" pitchFamily="34" charset="-122"/>
                <a:cs typeface="Arial" pitchFamily="34" charset="-120"/>
              </a:rPr>
              <a:t>Tests + reproducible replay</a:t>
            </a:r>
            <a:endParaRPr lang="en-US" sz="1300" dirty="0"/>
          </a:p>
        </p:txBody>
      </p:sp>
      <p:sp>
        <p:nvSpPr>
          <p:cNvPr id="22" name="Shape 20"/>
          <p:cNvSpPr/>
          <p:nvPr/>
        </p:nvSpPr>
        <p:spPr>
          <a:xfrm>
            <a:off x="7315200" y="3575304"/>
            <a:ext cx="182880" cy="0"/>
          </a:xfrm>
          <a:prstGeom prst="line">
            <a:avLst/>
          </a:prstGeom>
          <a:noFill/>
          <a:ln w="13970">
            <a:solidFill>
              <a:srgbClr val="788271"/>
            </a:solidFill>
            <a:prstDash val="solid"/>
            <a:tailEnd type="triangle"/>
          </a:ln>
        </p:spPr>
      </p:sp>
      <p:sp>
        <p:nvSpPr>
          <p:cNvPr id="23" name="Shape 21"/>
          <p:cNvSpPr/>
          <p:nvPr/>
        </p:nvSpPr>
        <p:spPr>
          <a:xfrm>
            <a:off x="7534656" y="2734056"/>
            <a:ext cx="2039112" cy="1709928"/>
          </a:xfrm>
          <a:prstGeom prst="roundRect">
            <a:avLst>
              <a:gd name="adj" fmla="val 4278"/>
            </a:avLst>
          </a:prstGeom>
          <a:solidFill>
            <a:srgbClr val="FFDF00"/>
          </a:solidFill>
          <a:ln w="7620">
            <a:solidFill>
              <a:srgbClr val="FFDF00"/>
            </a:solidFill>
            <a:prstDash val="solid"/>
          </a:ln>
        </p:spPr>
      </p:sp>
      <p:sp>
        <p:nvSpPr>
          <p:cNvPr id="24" name="Text 22"/>
          <p:cNvSpPr/>
          <p:nvPr/>
        </p:nvSpPr>
        <p:spPr>
          <a:xfrm>
            <a:off x="7735824" y="2999232"/>
            <a:ext cx="1636776" cy="374904"/>
          </a:xfrm>
          <a:prstGeom prst="rect">
            <a:avLst/>
          </a:prstGeom>
          <a:noFill/>
          <a:ln/>
        </p:spPr>
        <p:txBody>
          <a:bodyPr wrap="square" lIns="0" tIns="0" rIns="0" bIns="0" rtlCol="0" anchor="ctr"/>
          <a:lstStyle/>
          <a:p>
            <a:pPr indent="0" marL="0">
              <a:buNone/>
            </a:pPr>
            <a:r>
              <a:rPr lang="en-US" sz="2000" b="1" dirty="0">
                <a:solidFill>
                  <a:srgbClr val="171B20"/>
                </a:solidFill>
                <a:latin typeface="Arial" pitchFamily="34" charset="0"/>
                <a:ea typeface="Arial" pitchFamily="34" charset="-122"/>
                <a:cs typeface="Arial" pitchFamily="34" charset="-120"/>
              </a:rPr>
              <a:t>Approve</a:t>
            </a:r>
            <a:endParaRPr lang="en-US" sz="2000" dirty="0"/>
          </a:p>
        </p:txBody>
      </p:sp>
      <p:sp>
        <p:nvSpPr>
          <p:cNvPr id="25" name="Text 23"/>
          <p:cNvSpPr/>
          <p:nvPr/>
        </p:nvSpPr>
        <p:spPr>
          <a:xfrm>
            <a:off x="7735824" y="3730752"/>
            <a:ext cx="1636776" cy="448056"/>
          </a:xfrm>
          <a:prstGeom prst="rect">
            <a:avLst/>
          </a:prstGeom>
          <a:noFill/>
          <a:ln/>
        </p:spPr>
        <p:txBody>
          <a:bodyPr wrap="square" lIns="0" tIns="0" rIns="0" bIns="0" rtlCol="0" anchor="ctr"/>
          <a:lstStyle/>
          <a:p>
            <a:pPr indent="0" marL="0">
              <a:buNone/>
            </a:pPr>
            <a:r>
              <a:rPr lang="en-US" sz="1300" dirty="0">
                <a:solidFill>
                  <a:srgbClr val="788271"/>
                </a:solidFill>
                <a:latin typeface="Arial" pitchFamily="34" charset="0"/>
                <a:ea typeface="Arial" pitchFamily="34" charset="-122"/>
                <a:cs typeface="Arial" pitchFamily="34" charset="-120"/>
              </a:rPr>
              <a:t>Human-reviewed limits</a:t>
            </a:r>
            <a:endParaRPr lang="en-US" sz="1300" dirty="0"/>
          </a:p>
        </p:txBody>
      </p:sp>
      <p:sp>
        <p:nvSpPr>
          <p:cNvPr id="26" name="Shape 24"/>
          <p:cNvSpPr/>
          <p:nvPr/>
        </p:nvSpPr>
        <p:spPr>
          <a:xfrm>
            <a:off x="9610344" y="3575304"/>
            <a:ext cx="182880" cy="0"/>
          </a:xfrm>
          <a:prstGeom prst="line">
            <a:avLst/>
          </a:prstGeom>
          <a:noFill/>
          <a:ln w="13970">
            <a:solidFill>
              <a:srgbClr val="788271"/>
            </a:solidFill>
            <a:prstDash val="solid"/>
            <a:tailEnd type="triangle"/>
          </a:ln>
        </p:spPr>
      </p:sp>
      <p:sp>
        <p:nvSpPr>
          <p:cNvPr id="27" name="Shape 25"/>
          <p:cNvSpPr/>
          <p:nvPr/>
        </p:nvSpPr>
        <p:spPr>
          <a:xfrm>
            <a:off x="9829800" y="2734056"/>
            <a:ext cx="2039112" cy="1709928"/>
          </a:xfrm>
          <a:prstGeom prst="roundRect">
            <a:avLst>
              <a:gd name="adj" fmla="val 4278"/>
            </a:avLst>
          </a:prstGeom>
          <a:solidFill>
            <a:srgbClr val="FFFFFF"/>
          </a:solidFill>
          <a:ln w="7620">
            <a:solidFill>
              <a:srgbClr val="E1E6DA"/>
            </a:solidFill>
            <a:prstDash val="solid"/>
          </a:ln>
        </p:spPr>
      </p:sp>
      <p:sp>
        <p:nvSpPr>
          <p:cNvPr id="28" name="Text 26"/>
          <p:cNvSpPr/>
          <p:nvPr/>
        </p:nvSpPr>
        <p:spPr>
          <a:xfrm>
            <a:off x="10030968" y="2999232"/>
            <a:ext cx="1636776" cy="374904"/>
          </a:xfrm>
          <a:prstGeom prst="rect">
            <a:avLst/>
          </a:prstGeom>
          <a:noFill/>
          <a:ln/>
        </p:spPr>
        <p:txBody>
          <a:bodyPr wrap="square" lIns="0" tIns="0" rIns="0" bIns="0" rtlCol="0" anchor="ctr"/>
          <a:lstStyle/>
          <a:p>
            <a:pPr indent="0" marL="0">
              <a:buNone/>
            </a:pPr>
            <a:r>
              <a:rPr lang="en-US" sz="2000" b="1" dirty="0">
                <a:solidFill>
                  <a:srgbClr val="171B20"/>
                </a:solidFill>
                <a:latin typeface="Arial" pitchFamily="34" charset="0"/>
                <a:ea typeface="Arial" pitchFamily="34" charset="-122"/>
                <a:cs typeface="Arial" pitchFamily="34" charset="-120"/>
              </a:rPr>
              <a:t>Execute</a:t>
            </a:r>
            <a:endParaRPr lang="en-US" sz="2000" dirty="0"/>
          </a:p>
        </p:txBody>
      </p:sp>
      <p:sp>
        <p:nvSpPr>
          <p:cNvPr id="29" name="Text 27"/>
          <p:cNvSpPr/>
          <p:nvPr/>
        </p:nvSpPr>
        <p:spPr>
          <a:xfrm>
            <a:off x="10030968" y="3730752"/>
            <a:ext cx="1636776" cy="448056"/>
          </a:xfrm>
          <a:prstGeom prst="rect">
            <a:avLst/>
          </a:prstGeom>
          <a:noFill/>
          <a:ln/>
        </p:spPr>
        <p:txBody>
          <a:bodyPr wrap="square" lIns="0" tIns="0" rIns="0" bIns="0" rtlCol="0" anchor="ctr"/>
          <a:lstStyle/>
          <a:p>
            <a:pPr indent="0" marL="0">
              <a:buNone/>
            </a:pPr>
            <a:r>
              <a:rPr lang="en-US" sz="1300" dirty="0">
                <a:solidFill>
                  <a:srgbClr val="788271"/>
                </a:solidFill>
                <a:latin typeface="Arial" pitchFamily="34" charset="0"/>
                <a:ea typeface="Arial" pitchFamily="34" charset="-122"/>
                <a:cs typeface="Arial" pitchFamily="34" charset="-120"/>
              </a:rPr>
              <a:t>Deterministic risk gate</a:t>
            </a:r>
            <a:endParaRPr lang="en-US" sz="1300" dirty="0"/>
          </a:p>
        </p:txBody>
      </p:sp>
      <p:sp>
        <p:nvSpPr>
          <p:cNvPr id="30" name="Shape 28"/>
          <p:cNvSpPr/>
          <p:nvPr/>
        </p:nvSpPr>
        <p:spPr>
          <a:xfrm>
            <a:off x="566928" y="5742432"/>
            <a:ext cx="11018520" cy="457200"/>
          </a:xfrm>
          <a:prstGeom prst="roundRect">
            <a:avLst>
              <a:gd name="adj" fmla="val 10000"/>
            </a:avLst>
          </a:prstGeom>
          <a:solidFill>
            <a:srgbClr val="FFDF00"/>
          </a:solidFill>
          <a:ln w="7620">
            <a:solidFill>
              <a:srgbClr val="FFDF00"/>
            </a:solidFill>
            <a:prstDash val="solid"/>
          </a:ln>
        </p:spPr>
      </p:sp>
      <p:sp>
        <p:nvSpPr>
          <p:cNvPr id="31" name="Text 29"/>
          <p:cNvSpPr/>
          <p:nvPr/>
        </p:nvSpPr>
        <p:spPr>
          <a:xfrm>
            <a:off x="758952" y="5852160"/>
            <a:ext cx="10634472" cy="265176"/>
          </a:xfrm>
          <a:prstGeom prst="rect">
            <a:avLst/>
          </a:prstGeom>
          <a:noFill/>
          <a:ln/>
        </p:spPr>
        <p:txBody>
          <a:bodyPr wrap="square" lIns="0" tIns="0" rIns="0" bIns="0" rtlCol="0" anchor="ctr"/>
          <a:lstStyle/>
          <a:p>
            <a:pPr indent="0" marL="0">
              <a:buNone/>
            </a:pPr>
            <a:r>
              <a:rPr lang="en-US" sz="1300" b="1" dirty="0">
                <a:solidFill>
                  <a:srgbClr val="171B20"/>
                </a:solidFill>
                <a:latin typeface="Arial" pitchFamily="34" charset="0"/>
                <a:ea typeface="Arial" pitchFamily="34" charset="-122"/>
                <a:cs typeface="Arial" pitchFamily="34" charset="-120"/>
              </a:rPr>
              <a:t>No brokerage API, autonomous order agent or AI model is required or connected in this release.</a:t>
            </a:r>
            <a:endParaRPr lang="en-US" sz="13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5F6F2"/>
        </a:solidFill>
      </p:bgPr>
    </p:bg>
    <p:spTree>
      <p:nvGrpSpPr>
        <p:cNvPr id="1" name=""/>
        <p:cNvGrpSpPr/>
        <p:nvPr/>
      </p:nvGrpSpPr>
      <p:grpSpPr>
        <a:xfrm>
          <a:off x="0" y="0"/>
          <a:ext cx="0" cy="0"/>
          <a:chOff x="0" y="0"/>
          <a:chExt cx="0" cy="0"/>
        </a:xfrm>
      </p:grpSpPr>
      <p:sp>
        <p:nvSpPr>
          <p:cNvPr id="2" name="Shape 0"/>
          <p:cNvSpPr/>
          <p:nvPr/>
        </p:nvSpPr>
        <p:spPr>
          <a:xfrm>
            <a:off x="457200" y="246888"/>
            <a:ext cx="292608" cy="292608"/>
          </a:xfrm>
          <a:prstGeom prst="roundRect">
            <a:avLst>
              <a:gd name="adj" fmla="val 25000"/>
            </a:avLst>
          </a:prstGeom>
          <a:solidFill>
            <a:srgbClr val="FFDF00"/>
          </a:solidFill>
          <a:ln w="7620">
            <a:solidFill>
              <a:srgbClr val="FFDF00"/>
            </a:solidFill>
            <a:prstDash val="solid"/>
          </a:ln>
        </p:spPr>
      </p:sp>
      <p:sp>
        <p:nvSpPr>
          <p:cNvPr id="3" name="Text 1"/>
          <p:cNvSpPr/>
          <p:nvPr/>
        </p:nvSpPr>
        <p:spPr>
          <a:xfrm>
            <a:off x="532181" y="285293"/>
            <a:ext cx="164592" cy="182880"/>
          </a:xfrm>
          <a:prstGeom prst="rect">
            <a:avLst/>
          </a:prstGeom>
          <a:noFill/>
          <a:ln/>
        </p:spPr>
        <p:txBody>
          <a:bodyPr wrap="square" lIns="0" tIns="0" rIns="0" bIns="0" rtlCol="0" anchor="ctr"/>
          <a:lstStyle/>
          <a:p>
            <a:pPr indent="0" marL="0">
              <a:buNone/>
            </a:pPr>
            <a:r>
              <a:rPr lang="en-US" sz="1200" b="1" dirty="0">
                <a:solidFill>
                  <a:srgbClr val="171B20"/>
                </a:solidFill>
                <a:latin typeface="Arial" pitchFamily="34" charset="0"/>
                <a:ea typeface="Arial" pitchFamily="34" charset="-122"/>
                <a:cs typeface="Arial" pitchFamily="34" charset="-120"/>
              </a:rPr>
              <a:t>N</a:t>
            </a:r>
            <a:endParaRPr lang="en-US" sz="1200" dirty="0"/>
          </a:p>
        </p:txBody>
      </p:sp>
      <p:sp>
        <p:nvSpPr>
          <p:cNvPr id="4" name="Text 2"/>
          <p:cNvSpPr/>
          <p:nvPr/>
        </p:nvSpPr>
        <p:spPr>
          <a:xfrm>
            <a:off x="877824" y="283464"/>
            <a:ext cx="3657600" cy="182880"/>
          </a:xfrm>
          <a:prstGeom prst="rect">
            <a:avLst/>
          </a:prstGeom>
          <a:noFill/>
          <a:ln/>
        </p:spPr>
        <p:txBody>
          <a:bodyPr wrap="square" lIns="0" tIns="0" rIns="0" bIns="0" rtlCol="0" anchor="ctr"/>
          <a:lstStyle/>
          <a:p>
            <a:pPr indent="0" marL="0">
              <a:buNone/>
            </a:pPr>
            <a:r>
              <a:rPr lang="en-US" sz="1000" b="1" spc="80" kern="0" dirty="0">
                <a:solidFill>
                  <a:srgbClr val="171B20"/>
                </a:solidFill>
                <a:latin typeface="Arial" pitchFamily="34" charset="0"/>
                <a:ea typeface="Arial" pitchFamily="34" charset="-122"/>
                <a:cs typeface="Arial" pitchFamily="34" charset="-120"/>
              </a:rPr>
              <a:t>NBC / GEOMETRY LAB</a:t>
            </a:r>
            <a:endParaRPr lang="en-US" sz="1000" dirty="0"/>
          </a:p>
        </p:txBody>
      </p:sp>
      <p:sp>
        <p:nvSpPr>
          <p:cNvPr id="5" name="Text 3"/>
          <p:cNvSpPr/>
          <p:nvPr/>
        </p:nvSpPr>
        <p:spPr>
          <a:xfrm>
            <a:off x="7498080" y="283464"/>
            <a:ext cx="4160520" cy="182880"/>
          </a:xfrm>
          <a:prstGeom prst="rect">
            <a:avLst/>
          </a:prstGeom>
          <a:noFill/>
          <a:ln/>
        </p:spPr>
        <p:txBody>
          <a:bodyPr wrap="square" lIns="0" tIns="0" rIns="0" bIns="0" rtlCol="0" anchor="ctr"/>
          <a:lstStyle/>
          <a:p>
            <a:pPr algn="r" indent="0" marL="0">
              <a:buNone/>
            </a:pPr>
            <a:r>
              <a:rPr lang="en-US" sz="900" spc="70" kern="0" dirty="0">
                <a:solidFill>
                  <a:srgbClr val="788271"/>
                </a:solidFill>
                <a:latin typeface="Arial" pitchFamily="34" charset="0"/>
                <a:ea typeface="Arial" pitchFamily="34" charset="-122"/>
                <a:cs typeface="Arial" pitchFamily="34" charset="-120"/>
              </a:rPr>
              <a:t>08 / DELIVERY</a:t>
            </a:r>
            <a:endParaRPr lang="en-US" sz="900" dirty="0"/>
          </a:p>
        </p:txBody>
      </p:sp>
      <p:sp>
        <p:nvSpPr>
          <p:cNvPr id="6" name="Text 4"/>
          <p:cNvSpPr/>
          <p:nvPr/>
        </p:nvSpPr>
        <p:spPr>
          <a:xfrm>
            <a:off x="530352" y="859536"/>
            <a:ext cx="11064240" cy="786384"/>
          </a:xfrm>
          <a:prstGeom prst="rect">
            <a:avLst/>
          </a:prstGeom>
          <a:noFill/>
          <a:ln/>
        </p:spPr>
        <p:txBody>
          <a:bodyPr wrap="square" lIns="0" tIns="0" rIns="0" bIns="0" rtlCol="0" anchor="ctr"/>
          <a:lstStyle/>
          <a:p>
            <a:pPr indent="0" marL="0">
              <a:buNone/>
            </a:pPr>
            <a:r>
              <a:rPr lang="en-US" sz="3100" b="1" dirty="0">
                <a:solidFill>
                  <a:srgbClr val="171B20"/>
                </a:solidFill>
                <a:latin typeface="Arial" pitchFamily="34" charset="0"/>
                <a:ea typeface="Arial" pitchFamily="34" charset="-122"/>
                <a:cs typeface="Arial" pitchFamily="34" charset="-120"/>
              </a:rPr>
              <a:t>Open locally. Explore immediately.</a:t>
            </a:r>
            <a:endParaRPr lang="en-US" sz="3100" dirty="0"/>
          </a:p>
        </p:txBody>
      </p:sp>
      <p:sp>
        <p:nvSpPr>
          <p:cNvPr id="7" name="Text 5"/>
          <p:cNvSpPr/>
          <p:nvPr/>
        </p:nvSpPr>
        <p:spPr>
          <a:xfrm>
            <a:off x="548640" y="1655064"/>
            <a:ext cx="10972800" cy="384048"/>
          </a:xfrm>
          <a:prstGeom prst="rect">
            <a:avLst/>
          </a:prstGeom>
          <a:noFill/>
          <a:ln/>
        </p:spPr>
        <p:txBody>
          <a:bodyPr wrap="square" lIns="0" tIns="0" rIns="0" bIns="0" rtlCol="0" anchor="ctr"/>
          <a:lstStyle/>
          <a:p>
            <a:pPr indent="0" marL="0">
              <a:buNone/>
            </a:pPr>
            <a:r>
              <a:rPr lang="en-US" sz="1300" dirty="0">
                <a:solidFill>
                  <a:srgbClr val="788271"/>
                </a:solidFill>
                <a:latin typeface="Arial" pitchFamily="34" charset="0"/>
                <a:ea typeface="Arial" pitchFamily="34" charset="-122"/>
                <a:cs typeface="Arial" pitchFamily="34" charset="-120"/>
              </a:rPr>
              <a:t>The complete project works without a cloud service, CDN, API key or model download.</a:t>
            </a:r>
            <a:endParaRPr lang="en-US" sz="1300" dirty="0"/>
          </a:p>
        </p:txBody>
      </p:sp>
      <p:sp>
        <p:nvSpPr>
          <p:cNvPr id="8" name="Shape 6"/>
          <p:cNvSpPr/>
          <p:nvPr/>
        </p:nvSpPr>
        <p:spPr>
          <a:xfrm>
            <a:off x="530352" y="6455664"/>
            <a:ext cx="11109960" cy="0"/>
          </a:xfrm>
          <a:prstGeom prst="line">
            <a:avLst/>
          </a:prstGeom>
          <a:noFill/>
          <a:ln w="10160">
            <a:solidFill>
              <a:srgbClr val="E1E6DA"/>
            </a:solidFill>
            <a:prstDash val="solid"/>
          </a:ln>
        </p:spPr>
      </p:sp>
      <p:sp>
        <p:nvSpPr>
          <p:cNvPr id="9" name="Text 7"/>
          <p:cNvSpPr/>
          <p:nvPr/>
        </p:nvSpPr>
        <p:spPr>
          <a:xfrm>
            <a:off x="548640" y="6556248"/>
            <a:ext cx="10287000" cy="146304"/>
          </a:xfrm>
          <a:prstGeom prst="rect">
            <a:avLst/>
          </a:prstGeom>
          <a:noFill/>
          <a:ln/>
        </p:spPr>
        <p:txBody>
          <a:bodyPr wrap="square" lIns="0" tIns="0" rIns="0" bIns="0" rtlCol="0" anchor="ctr"/>
          <a:lstStyle/>
          <a:p>
            <a:pPr indent="0" marL="0">
              <a:buNone/>
            </a:pPr>
            <a:r>
              <a:rPr lang="en-US" sz="700" dirty="0">
                <a:solidFill>
                  <a:srgbClr val="788271"/>
                </a:solidFill>
                <a:latin typeface="Arial" pitchFamily="34" charset="0"/>
                <a:ea typeface="Arial" pitchFamily="34" charset="-122"/>
                <a:cs typeface="Arial" pitchFamily="34" charset="-120"/>
              </a:rPr>
              <a:t>Synthetic research illustration • Not historical performance • Model v1.0</a:t>
            </a:r>
            <a:endParaRPr lang="en-US" sz="700" dirty="0"/>
          </a:p>
        </p:txBody>
      </p:sp>
      <p:sp>
        <p:nvSpPr>
          <p:cNvPr id="10" name="Text 8"/>
          <p:cNvSpPr/>
          <p:nvPr/>
        </p:nvSpPr>
        <p:spPr>
          <a:xfrm>
            <a:off x="11091672" y="6547104"/>
            <a:ext cx="539496" cy="164592"/>
          </a:xfrm>
          <a:prstGeom prst="rect">
            <a:avLst/>
          </a:prstGeom>
          <a:noFill/>
          <a:ln/>
        </p:spPr>
        <p:txBody>
          <a:bodyPr wrap="square" lIns="0" tIns="0" rIns="0" bIns="0" rtlCol="0" anchor="ctr"/>
          <a:lstStyle/>
          <a:p>
            <a:pPr algn="r" indent="0" marL="0">
              <a:buNone/>
            </a:pPr>
            <a:r>
              <a:rPr lang="en-US" sz="900" dirty="0">
                <a:solidFill>
                  <a:srgbClr val="788271"/>
                </a:solidFill>
                <a:latin typeface="Arial" pitchFamily="34" charset="0"/>
                <a:ea typeface="Arial" pitchFamily="34" charset="-122"/>
                <a:cs typeface="Arial" pitchFamily="34" charset="-120"/>
              </a:rPr>
              <a:t>33</a:t>
            </a:r>
            <a:endParaRPr lang="en-US" sz="900" dirty="0"/>
          </a:p>
        </p:txBody>
      </p:sp>
      <p:sp>
        <p:nvSpPr>
          <p:cNvPr id="11" name="Shape 9"/>
          <p:cNvSpPr/>
          <p:nvPr/>
        </p:nvSpPr>
        <p:spPr>
          <a:xfrm>
            <a:off x="612648" y="2340864"/>
            <a:ext cx="5312664" cy="3163824"/>
          </a:xfrm>
          <a:prstGeom prst="roundRect">
            <a:avLst>
              <a:gd name="adj" fmla="val 3468"/>
            </a:avLst>
          </a:prstGeom>
          <a:solidFill>
            <a:srgbClr val="171B20"/>
          </a:solidFill>
          <a:ln w="7620">
            <a:solidFill>
              <a:srgbClr val="171B20"/>
            </a:solidFill>
            <a:prstDash val="solid"/>
          </a:ln>
        </p:spPr>
      </p:sp>
      <p:sp>
        <p:nvSpPr>
          <p:cNvPr id="12" name="Text 10"/>
          <p:cNvSpPr/>
          <p:nvPr/>
        </p:nvSpPr>
        <p:spPr>
          <a:xfrm>
            <a:off x="877824" y="2660904"/>
            <a:ext cx="4773168" cy="219456"/>
          </a:xfrm>
          <a:prstGeom prst="rect">
            <a:avLst/>
          </a:prstGeom>
          <a:noFill/>
          <a:ln/>
        </p:spPr>
        <p:txBody>
          <a:bodyPr wrap="square" lIns="0" tIns="0" rIns="0" bIns="0" rtlCol="0" anchor="ctr"/>
          <a:lstStyle/>
          <a:p>
            <a:pPr indent="0" marL="0">
              <a:buNone/>
            </a:pPr>
            <a:r>
              <a:rPr lang="en-US" sz="1100" b="1" dirty="0">
                <a:solidFill>
                  <a:srgbClr val="FFDF00"/>
                </a:solidFill>
                <a:latin typeface="Arial" pitchFamily="34" charset="0"/>
                <a:ea typeface="Arial" pitchFamily="34" charset="-122"/>
                <a:cs typeface="Arial" pitchFamily="34" charset="-120"/>
              </a:rPr>
              <a:t>ZERO INSTALL</a:t>
            </a:r>
            <a:endParaRPr lang="en-US" sz="1100" dirty="0"/>
          </a:p>
        </p:txBody>
      </p:sp>
      <p:sp>
        <p:nvSpPr>
          <p:cNvPr id="13" name="Text 11"/>
          <p:cNvSpPr/>
          <p:nvPr/>
        </p:nvSpPr>
        <p:spPr>
          <a:xfrm>
            <a:off x="886968" y="3355848"/>
            <a:ext cx="4700016" cy="539496"/>
          </a:xfrm>
          <a:prstGeom prst="rect">
            <a:avLst/>
          </a:prstGeom>
          <a:noFill/>
          <a:ln/>
        </p:spPr>
        <p:txBody>
          <a:bodyPr wrap="square" lIns="0" tIns="0" rIns="0" bIns="0" rtlCol="0" anchor="ctr"/>
          <a:lstStyle/>
          <a:p>
            <a:pPr indent="0" marL="0">
              <a:buNone/>
            </a:pPr>
            <a:r>
              <a:rPr lang="en-US" sz="2500" b="1" dirty="0">
                <a:solidFill>
                  <a:srgbClr val="FFFFFF"/>
                </a:solidFill>
                <a:latin typeface="Arial" pitchFamily="34" charset="0"/>
                <a:ea typeface="Arial" pitchFamily="34" charset="-122"/>
                <a:cs typeface="Arial" pitchFamily="34" charset="-120"/>
              </a:rPr>
              <a:t>OPEN_NBC_LAB.html</a:t>
            </a:r>
            <a:endParaRPr lang="en-US" sz="2500" dirty="0"/>
          </a:p>
        </p:txBody>
      </p:sp>
      <p:sp>
        <p:nvSpPr>
          <p:cNvPr id="14" name="Text 12"/>
          <p:cNvSpPr/>
          <p:nvPr/>
        </p:nvSpPr>
        <p:spPr>
          <a:xfrm>
            <a:off x="896112" y="4261104"/>
            <a:ext cx="4672584" cy="850392"/>
          </a:xfrm>
          <a:prstGeom prst="rect">
            <a:avLst/>
          </a:prstGeom>
          <a:noFill/>
          <a:ln/>
        </p:spPr>
        <p:txBody>
          <a:bodyPr wrap="square" lIns="0" tIns="0" rIns="0" bIns="0" rtlCol="0" anchor="ctr"/>
          <a:lstStyle/>
          <a:p>
            <a:pPr indent="0" marL="0">
              <a:buNone/>
            </a:pPr>
            <a:r>
              <a:rPr lang="en-US" sz="1900" dirty="0">
                <a:solidFill>
                  <a:srgbClr val="AFBEA5"/>
                </a:solidFill>
                <a:latin typeface="Arial" pitchFamily="34" charset="0"/>
                <a:ea typeface="Arial" pitchFamily="34" charset="-122"/>
                <a:cs typeface="Arial" pitchFamily="34" charset="-120"/>
              </a:rPr>
              <a:t>Unzip the project.</a:t>
            </a:r>
            <a:endParaRPr lang="en-US" sz="1900" dirty="0"/>
          </a:p>
          <a:p>
            <a:pPr indent="0" marL="0">
              <a:buNone/>
            </a:pPr>
            <a:r>
              <a:rPr lang="en-US" sz="1900" dirty="0">
                <a:solidFill>
                  <a:srgbClr val="AFBEA5"/>
                </a:solidFill>
                <a:latin typeface="Arial" pitchFamily="34" charset="0"/>
                <a:ea typeface="Arial" pitchFamily="34" charset="-122"/>
                <a:cs typeface="Arial" pitchFamily="34" charset="-120"/>
              </a:rPr>
              <a:t>Double-click the file.</a:t>
            </a:r>
            <a:endParaRPr lang="en-US" sz="1900" dirty="0"/>
          </a:p>
          <a:p>
            <a:pPr indent="0" marL="0">
              <a:buNone/>
            </a:pPr>
            <a:r>
              <a:rPr lang="en-US" sz="1900" dirty="0">
                <a:solidFill>
                  <a:srgbClr val="AFBEA5"/>
                </a:solidFill>
                <a:latin typeface="Arial" pitchFamily="34" charset="0"/>
                <a:ea typeface="Arial" pitchFamily="34" charset="-122"/>
                <a:cs typeface="Arial" pitchFamily="34" charset="-120"/>
              </a:rPr>
              <a:t>Your browser opens the studio.</a:t>
            </a:r>
            <a:endParaRPr lang="en-US" sz="1900" dirty="0"/>
          </a:p>
        </p:txBody>
      </p:sp>
      <p:sp>
        <p:nvSpPr>
          <p:cNvPr id="15" name="Shape 13"/>
          <p:cNvSpPr/>
          <p:nvPr/>
        </p:nvSpPr>
        <p:spPr>
          <a:xfrm>
            <a:off x="6227064" y="2340864"/>
            <a:ext cx="5312664" cy="3163824"/>
          </a:xfrm>
          <a:prstGeom prst="roundRect">
            <a:avLst>
              <a:gd name="adj" fmla="val 3468"/>
            </a:avLst>
          </a:prstGeom>
          <a:solidFill>
            <a:srgbClr val="FFFFFF"/>
          </a:solidFill>
          <a:ln w="7620">
            <a:solidFill>
              <a:srgbClr val="E1E6DA"/>
            </a:solidFill>
            <a:prstDash val="solid"/>
          </a:ln>
        </p:spPr>
      </p:sp>
      <p:sp>
        <p:nvSpPr>
          <p:cNvPr id="16" name="Text 14"/>
          <p:cNvSpPr/>
          <p:nvPr/>
        </p:nvSpPr>
        <p:spPr>
          <a:xfrm>
            <a:off x="6492240" y="2660904"/>
            <a:ext cx="4773168" cy="219456"/>
          </a:xfrm>
          <a:prstGeom prst="rect">
            <a:avLst/>
          </a:prstGeom>
          <a:noFill/>
          <a:ln/>
        </p:spPr>
        <p:txBody>
          <a:bodyPr wrap="square" lIns="0" tIns="0" rIns="0" bIns="0" rtlCol="0" anchor="ctr"/>
          <a:lstStyle/>
          <a:p>
            <a:pPr indent="0" marL="0">
              <a:buNone/>
            </a:pPr>
            <a:r>
              <a:rPr lang="en-US" sz="1100" b="1" dirty="0">
                <a:solidFill>
                  <a:srgbClr val="788271"/>
                </a:solidFill>
                <a:latin typeface="Arial" pitchFamily="34" charset="0"/>
                <a:ea typeface="Arial" pitchFamily="34" charset="-122"/>
                <a:cs typeface="Arial" pitchFamily="34" charset="-120"/>
              </a:rPr>
              <a:t>LOCALHOST EDITION</a:t>
            </a:r>
            <a:endParaRPr lang="en-US" sz="1100" dirty="0"/>
          </a:p>
        </p:txBody>
      </p:sp>
      <p:sp>
        <p:nvSpPr>
          <p:cNvPr id="17" name="Text 15"/>
          <p:cNvSpPr/>
          <p:nvPr/>
        </p:nvSpPr>
        <p:spPr>
          <a:xfrm>
            <a:off x="6501384" y="3355848"/>
            <a:ext cx="4700016" cy="539496"/>
          </a:xfrm>
          <a:prstGeom prst="rect">
            <a:avLst/>
          </a:prstGeom>
          <a:noFill/>
          <a:ln/>
        </p:spPr>
        <p:txBody>
          <a:bodyPr wrap="square" lIns="0" tIns="0" rIns="0" bIns="0" rtlCol="0" anchor="ctr"/>
          <a:lstStyle/>
          <a:p>
            <a:pPr indent="0" marL="0">
              <a:buNone/>
            </a:pPr>
            <a:r>
              <a:rPr lang="en-US" sz="2500" b="1" dirty="0">
                <a:solidFill>
                  <a:srgbClr val="171B20"/>
                </a:solidFill>
                <a:latin typeface="Arial" pitchFamily="34" charset="0"/>
                <a:ea typeface="Arial" pitchFamily="34" charset="-122"/>
                <a:cs typeface="Arial" pitchFamily="34" charset="-120"/>
              </a:rPr>
              <a:t>START_MAC.command</a:t>
            </a:r>
            <a:endParaRPr lang="en-US" sz="2500" dirty="0"/>
          </a:p>
        </p:txBody>
      </p:sp>
      <p:sp>
        <p:nvSpPr>
          <p:cNvPr id="18" name="Text 16"/>
          <p:cNvSpPr/>
          <p:nvPr/>
        </p:nvSpPr>
        <p:spPr>
          <a:xfrm>
            <a:off x="6510528" y="4261104"/>
            <a:ext cx="4663440" cy="850392"/>
          </a:xfrm>
          <a:prstGeom prst="rect">
            <a:avLst/>
          </a:prstGeom>
          <a:noFill/>
          <a:ln/>
        </p:spPr>
        <p:txBody>
          <a:bodyPr wrap="square" lIns="0" tIns="0" rIns="0" bIns="0" rtlCol="0" anchor="ctr"/>
          <a:lstStyle/>
          <a:p>
            <a:pPr indent="0" marL="0">
              <a:buNone/>
            </a:pPr>
            <a:r>
              <a:rPr lang="en-US" sz="1900" dirty="0">
                <a:solidFill>
                  <a:srgbClr val="788271"/>
                </a:solidFill>
                <a:latin typeface="Arial" pitchFamily="34" charset="0"/>
                <a:ea typeface="Arial" pitchFamily="34" charset="-122"/>
                <a:cs typeface="Arial" pitchFamily="34" charset="-120"/>
              </a:rPr>
              <a:t>Uses Python 3.9+ if available.</a:t>
            </a:r>
            <a:endParaRPr lang="en-US" sz="1900" dirty="0"/>
          </a:p>
          <a:p>
            <a:pPr indent="0" marL="0">
              <a:buNone/>
            </a:pPr>
            <a:r>
              <a:rPr lang="en-US" sz="1900" dirty="0">
                <a:solidFill>
                  <a:srgbClr val="788271"/>
                </a:solidFill>
                <a:latin typeface="Arial" pitchFamily="34" charset="0"/>
                <a:ea typeface="Arial" pitchFamily="34" charset="-122"/>
                <a:cs typeface="Arial" pitchFamily="34" charset="-120"/>
              </a:rPr>
              <a:t>No packages to install.</a:t>
            </a:r>
            <a:endParaRPr lang="en-US" sz="1900" dirty="0"/>
          </a:p>
          <a:p>
            <a:pPr indent="0" marL="0">
              <a:buNone/>
            </a:pPr>
            <a:r>
              <a:rPr lang="en-US" sz="1900" dirty="0">
                <a:solidFill>
                  <a:srgbClr val="788271"/>
                </a:solidFill>
                <a:latin typeface="Arial" pitchFamily="34" charset="0"/>
                <a:ea typeface="Arial" pitchFamily="34" charset="-122"/>
                <a:cs typeface="Arial" pitchFamily="34" charset="-120"/>
              </a:rPr>
              <a:t>Falls back to standalone on Mac.</a:t>
            </a:r>
            <a:endParaRPr lang="en-US" sz="1900" dirty="0"/>
          </a:p>
        </p:txBody>
      </p:sp>
      <p:sp>
        <p:nvSpPr>
          <p:cNvPr id="19" name="Shape 17"/>
          <p:cNvSpPr/>
          <p:nvPr/>
        </p:nvSpPr>
        <p:spPr>
          <a:xfrm>
            <a:off x="566928" y="5742432"/>
            <a:ext cx="11018520" cy="457200"/>
          </a:xfrm>
          <a:prstGeom prst="roundRect">
            <a:avLst>
              <a:gd name="adj" fmla="val 10000"/>
            </a:avLst>
          </a:prstGeom>
          <a:solidFill>
            <a:srgbClr val="FFDF00"/>
          </a:solidFill>
          <a:ln w="7620">
            <a:solidFill>
              <a:srgbClr val="FFDF00"/>
            </a:solidFill>
            <a:prstDash val="solid"/>
          </a:ln>
        </p:spPr>
      </p:sp>
      <p:sp>
        <p:nvSpPr>
          <p:cNvPr id="20" name="Text 18"/>
          <p:cNvSpPr/>
          <p:nvPr/>
        </p:nvSpPr>
        <p:spPr>
          <a:xfrm>
            <a:off x="758952" y="5852160"/>
            <a:ext cx="10634472" cy="265176"/>
          </a:xfrm>
          <a:prstGeom prst="rect">
            <a:avLst/>
          </a:prstGeom>
          <a:noFill/>
          <a:ln/>
        </p:spPr>
        <p:txBody>
          <a:bodyPr wrap="square" lIns="0" tIns="0" rIns="0" bIns="0" rtlCol="0" anchor="ctr"/>
          <a:lstStyle/>
          <a:p>
            <a:pPr indent="0" marL="0">
              <a:buNone/>
            </a:pPr>
            <a:r>
              <a:rPr lang="en-US" sz="1300" b="1" dirty="0">
                <a:solidFill>
                  <a:srgbClr val="171B20"/>
                </a:solidFill>
                <a:latin typeface="Arial" pitchFamily="34" charset="0"/>
                <a:ea typeface="Arial" pitchFamily="34" charset="-122"/>
                <a:cs typeface="Arial" pitchFamily="34" charset="-120"/>
              </a:rPr>
              <a:t>Included: English presentation, 11 captioned MP4s, source code, scenario JSON and tests.</a:t>
            </a:r>
            <a:endParaRPr lang="en-US" sz="13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5F6F2"/>
        </a:solidFill>
      </p:bgPr>
    </p:bg>
    <p:spTree>
      <p:nvGrpSpPr>
        <p:cNvPr id="1" name=""/>
        <p:cNvGrpSpPr/>
        <p:nvPr/>
      </p:nvGrpSpPr>
      <p:grpSpPr>
        <a:xfrm>
          <a:off x="0" y="0"/>
          <a:ext cx="0" cy="0"/>
          <a:chOff x="0" y="0"/>
          <a:chExt cx="0" cy="0"/>
        </a:xfrm>
      </p:grpSpPr>
      <p:sp>
        <p:nvSpPr>
          <p:cNvPr id="2" name="Shape 0"/>
          <p:cNvSpPr/>
          <p:nvPr/>
        </p:nvSpPr>
        <p:spPr>
          <a:xfrm>
            <a:off x="457200" y="246888"/>
            <a:ext cx="292608" cy="292608"/>
          </a:xfrm>
          <a:prstGeom prst="roundRect">
            <a:avLst>
              <a:gd name="adj" fmla="val 25000"/>
            </a:avLst>
          </a:prstGeom>
          <a:solidFill>
            <a:srgbClr val="FFDF00"/>
          </a:solidFill>
          <a:ln w="7620">
            <a:solidFill>
              <a:srgbClr val="FFDF00"/>
            </a:solidFill>
            <a:prstDash val="solid"/>
          </a:ln>
        </p:spPr>
      </p:sp>
      <p:sp>
        <p:nvSpPr>
          <p:cNvPr id="3" name="Text 1"/>
          <p:cNvSpPr/>
          <p:nvPr/>
        </p:nvSpPr>
        <p:spPr>
          <a:xfrm>
            <a:off x="532181" y="285293"/>
            <a:ext cx="164592" cy="182880"/>
          </a:xfrm>
          <a:prstGeom prst="rect">
            <a:avLst/>
          </a:prstGeom>
          <a:noFill/>
          <a:ln/>
        </p:spPr>
        <p:txBody>
          <a:bodyPr wrap="square" lIns="0" tIns="0" rIns="0" bIns="0" rtlCol="0" anchor="ctr"/>
          <a:lstStyle/>
          <a:p>
            <a:pPr indent="0" marL="0">
              <a:buNone/>
            </a:pPr>
            <a:r>
              <a:rPr lang="en-US" sz="1200" b="1" dirty="0">
                <a:solidFill>
                  <a:srgbClr val="171B20"/>
                </a:solidFill>
                <a:latin typeface="Arial" pitchFamily="34" charset="0"/>
                <a:ea typeface="Arial" pitchFamily="34" charset="-122"/>
                <a:cs typeface="Arial" pitchFamily="34" charset="-120"/>
              </a:rPr>
              <a:t>N</a:t>
            </a:r>
            <a:endParaRPr lang="en-US" sz="1200" dirty="0"/>
          </a:p>
        </p:txBody>
      </p:sp>
      <p:sp>
        <p:nvSpPr>
          <p:cNvPr id="4" name="Text 2"/>
          <p:cNvSpPr/>
          <p:nvPr/>
        </p:nvSpPr>
        <p:spPr>
          <a:xfrm>
            <a:off x="877824" y="283464"/>
            <a:ext cx="3657600" cy="182880"/>
          </a:xfrm>
          <a:prstGeom prst="rect">
            <a:avLst/>
          </a:prstGeom>
          <a:noFill/>
          <a:ln/>
        </p:spPr>
        <p:txBody>
          <a:bodyPr wrap="square" lIns="0" tIns="0" rIns="0" bIns="0" rtlCol="0" anchor="ctr"/>
          <a:lstStyle/>
          <a:p>
            <a:pPr indent="0" marL="0">
              <a:buNone/>
            </a:pPr>
            <a:r>
              <a:rPr lang="en-US" sz="1000" b="1" spc="80" kern="0" dirty="0">
                <a:solidFill>
                  <a:srgbClr val="171B20"/>
                </a:solidFill>
                <a:latin typeface="Arial" pitchFamily="34" charset="0"/>
                <a:ea typeface="Arial" pitchFamily="34" charset="-122"/>
                <a:cs typeface="Arial" pitchFamily="34" charset="-120"/>
              </a:rPr>
              <a:t>NBC / GEOMETRY LAB</a:t>
            </a:r>
            <a:endParaRPr lang="en-US" sz="1000" dirty="0"/>
          </a:p>
        </p:txBody>
      </p:sp>
      <p:sp>
        <p:nvSpPr>
          <p:cNvPr id="5" name="Text 3"/>
          <p:cNvSpPr/>
          <p:nvPr/>
        </p:nvSpPr>
        <p:spPr>
          <a:xfrm>
            <a:off x="7498080" y="283464"/>
            <a:ext cx="4160520" cy="182880"/>
          </a:xfrm>
          <a:prstGeom prst="rect">
            <a:avLst/>
          </a:prstGeom>
          <a:noFill/>
          <a:ln/>
        </p:spPr>
        <p:txBody>
          <a:bodyPr wrap="square" lIns="0" tIns="0" rIns="0" bIns="0" rtlCol="0" anchor="ctr"/>
          <a:lstStyle/>
          <a:p>
            <a:pPr algn="r" indent="0" marL="0">
              <a:buNone/>
            </a:pPr>
            <a:r>
              <a:rPr lang="en-US" sz="900" spc="70" kern="0" dirty="0">
                <a:solidFill>
                  <a:srgbClr val="788271"/>
                </a:solidFill>
                <a:latin typeface="Arial" pitchFamily="34" charset="0"/>
                <a:ea typeface="Arial" pitchFamily="34" charset="-122"/>
                <a:cs typeface="Arial" pitchFamily="34" charset="-120"/>
              </a:rPr>
              <a:t>08 / QUALITY &amp; SCOPE</a:t>
            </a:r>
            <a:endParaRPr lang="en-US" sz="900" dirty="0"/>
          </a:p>
        </p:txBody>
      </p:sp>
      <p:sp>
        <p:nvSpPr>
          <p:cNvPr id="6" name="Text 4"/>
          <p:cNvSpPr/>
          <p:nvPr/>
        </p:nvSpPr>
        <p:spPr>
          <a:xfrm>
            <a:off x="530352" y="859536"/>
            <a:ext cx="11064240" cy="786384"/>
          </a:xfrm>
          <a:prstGeom prst="rect">
            <a:avLst/>
          </a:prstGeom>
          <a:noFill/>
          <a:ln/>
        </p:spPr>
        <p:txBody>
          <a:bodyPr wrap="square" lIns="0" tIns="0" rIns="0" bIns="0" rtlCol="0" anchor="ctr"/>
          <a:lstStyle/>
          <a:p>
            <a:pPr indent="0" marL="0">
              <a:buNone/>
            </a:pPr>
            <a:r>
              <a:rPr lang="en-US" sz="3100" b="1" dirty="0">
                <a:solidFill>
                  <a:srgbClr val="171B20"/>
                </a:solidFill>
                <a:latin typeface="Arial" pitchFamily="34" charset="0"/>
                <a:ea typeface="Arial" pitchFamily="34" charset="-122"/>
                <a:cs typeface="Arial" pitchFamily="34" charset="-120"/>
              </a:rPr>
              <a:t>What has been verified—and what has not.</a:t>
            </a:r>
            <a:endParaRPr lang="en-US" sz="3100" dirty="0"/>
          </a:p>
        </p:txBody>
      </p:sp>
      <p:sp>
        <p:nvSpPr>
          <p:cNvPr id="7" name="Text 5"/>
          <p:cNvSpPr/>
          <p:nvPr/>
        </p:nvSpPr>
        <p:spPr>
          <a:xfrm>
            <a:off x="548640" y="1655064"/>
            <a:ext cx="10972800" cy="384048"/>
          </a:xfrm>
          <a:prstGeom prst="rect">
            <a:avLst/>
          </a:prstGeom>
          <a:noFill/>
          <a:ln/>
        </p:spPr>
        <p:txBody>
          <a:bodyPr wrap="square" lIns="0" tIns="0" rIns="0" bIns="0" rtlCol="0" anchor="ctr"/>
          <a:lstStyle/>
          <a:p>
            <a:pPr indent="0" marL="0">
              <a:buNone/>
            </a:pPr>
            <a:r>
              <a:rPr lang="en-US" sz="1300" dirty="0">
                <a:solidFill>
                  <a:srgbClr val="788271"/>
                </a:solidFill>
                <a:latin typeface="Arial" pitchFamily="34" charset="0"/>
                <a:ea typeface="Arial" pitchFamily="34" charset="-122"/>
                <a:cs typeface="Arial" pitchFamily="34" charset="-120"/>
              </a:rPr>
              <a:t>Correct arithmetic, visible assumptions and clear boundaries are part of the product.</a:t>
            </a:r>
            <a:endParaRPr lang="en-US" sz="1300" dirty="0"/>
          </a:p>
        </p:txBody>
      </p:sp>
      <p:sp>
        <p:nvSpPr>
          <p:cNvPr id="8" name="Shape 6"/>
          <p:cNvSpPr/>
          <p:nvPr/>
        </p:nvSpPr>
        <p:spPr>
          <a:xfrm>
            <a:off x="530352" y="6455664"/>
            <a:ext cx="11109960" cy="0"/>
          </a:xfrm>
          <a:prstGeom prst="line">
            <a:avLst/>
          </a:prstGeom>
          <a:noFill/>
          <a:ln w="10160">
            <a:solidFill>
              <a:srgbClr val="E1E6DA"/>
            </a:solidFill>
            <a:prstDash val="solid"/>
          </a:ln>
        </p:spPr>
      </p:sp>
      <p:sp>
        <p:nvSpPr>
          <p:cNvPr id="9" name="Text 7"/>
          <p:cNvSpPr/>
          <p:nvPr/>
        </p:nvSpPr>
        <p:spPr>
          <a:xfrm>
            <a:off x="548640" y="6556248"/>
            <a:ext cx="10287000" cy="146304"/>
          </a:xfrm>
          <a:prstGeom prst="rect">
            <a:avLst/>
          </a:prstGeom>
          <a:noFill/>
          <a:ln/>
        </p:spPr>
        <p:txBody>
          <a:bodyPr wrap="square" lIns="0" tIns="0" rIns="0" bIns="0" rtlCol="0" anchor="ctr"/>
          <a:lstStyle/>
          <a:p>
            <a:pPr indent="0" marL="0">
              <a:buNone/>
            </a:pPr>
            <a:r>
              <a:rPr lang="en-US" sz="700" dirty="0">
                <a:solidFill>
                  <a:srgbClr val="788271"/>
                </a:solidFill>
                <a:latin typeface="Arial" pitchFamily="34" charset="0"/>
                <a:ea typeface="Arial" pitchFamily="34" charset="-122"/>
                <a:cs typeface="Arial" pitchFamily="34" charset="-120"/>
              </a:rPr>
              <a:t>Synthetic research illustration • Not historical performance • Model v1.0</a:t>
            </a:r>
            <a:endParaRPr lang="en-US" sz="700" dirty="0"/>
          </a:p>
        </p:txBody>
      </p:sp>
      <p:sp>
        <p:nvSpPr>
          <p:cNvPr id="10" name="Text 8"/>
          <p:cNvSpPr/>
          <p:nvPr/>
        </p:nvSpPr>
        <p:spPr>
          <a:xfrm>
            <a:off x="11091672" y="6547104"/>
            <a:ext cx="539496" cy="164592"/>
          </a:xfrm>
          <a:prstGeom prst="rect">
            <a:avLst/>
          </a:prstGeom>
          <a:noFill/>
          <a:ln/>
        </p:spPr>
        <p:txBody>
          <a:bodyPr wrap="square" lIns="0" tIns="0" rIns="0" bIns="0" rtlCol="0" anchor="ctr"/>
          <a:lstStyle/>
          <a:p>
            <a:pPr algn="r" indent="0" marL="0">
              <a:buNone/>
            </a:pPr>
            <a:r>
              <a:rPr lang="en-US" sz="900" dirty="0">
                <a:solidFill>
                  <a:srgbClr val="788271"/>
                </a:solidFill>
                <a:latin typeface="Arial" pitchFamily="34" charset="0"/>
                <a:ea typeface="Arial" pitchFamily="34" charset="-122"/>
                <a:cs typeface="Arial" pitchFamily="34" charset="-120"/>
              </a:rPr>
              <a:t>34</a:t>
            </a:r>
            <a:endParaRPr lang="en-US" sz="900" dirty="0"/>
          </a:p>
        </p:txBody>
      </p:sp>
      <p:sp>
        <p:nvSpPr>
          <p:cNvPr id="11" name="Text 9"/>
          <p:cNvSpPr/>
          <p:nvPr/>
        </p:nvSpPr>
        <p:spPr>
          <a:xfrm>
            <a:off x="859536" y="2404872"/>
            <a:ext cx="2926080" cy="475488"/>
          </a:xfrm>
          <a:prstGeom prst="rect">
            <a:avLst/>
          </a:prstGeom>
          <a:noFill/>
          <a:ln/>
        </p:spPr>
        <p:txBody>
          <a:bodyPr wrap="square" lIns="0" tIns="0" rIns="0" bIns="0" rtlCol="0" anchor="ctr"/>
          <a:lstStyle/>
          <a:p>
            <a:pPr indent="0" marL="0">
              <a:buNone/>
            </a:pPr>
            <a:r>
              <a:rPr lang="en-US" sz="3100" b="1" dirty="0">
                <a:solidFill>
                  <a:srgbClr val="171B20"/>
                </a:solidFill>
                <a:latin typeface="Arial" pitchFamily="34" charset="0"/>
                <a:ea typeface="Arial" pitchFamily="34" charset="-122"/>
                <a:cs typeface="Arial" pitchFamily="34" charset="-120"/>
              </a:rPr>
              <a:t>34</a:t>
            </a:r>
            <a:endParaRPr lang="en-US" sz="3100" dirty="0"/>
          </a:p>
        </p:txBody>
      </p:sp>
      <p:sp>
        <p:nvSpPr>
          <p:cNvPr id="12" name="Text 10"/>
          <p:cNvSpPr/>
          <p:nvPr/>
        </p:nvSpPr>
        <p:spPr>
          <a:xfrm>
            <a:off x="859536" y="2980944"/>
            <a:ext cx="2926080" cy="493776"/>
          </a:xfrm>
          <a:prstGeom prst="rect">
            <a:avLst/>
          </a:prstGeom>
          <a:noFill/>
          <a:ln/>
        </p:spPr>
        <p:txBody>
          <a:bodyPr wrap="square" lIns="0" tIns="0" rIns="0" bIns="0" rtlCol="0" anchor="ctr"/>
          <a:lstStyle/>
          <a:p>
            <a:pPr indent="0" marL="0">
              <a:buNone/>
            </a:pPr>
            <a:r>
              <a:rPr lang="en-US" sz="1200" dirty="0">
                <a:solidFill>
                  <a:srgbClr val="788271"/>
                </a:solidFill>
                <a:latin typeface="Arial" pitchFamily="34" charset="0"/>
                <a:ea typeface="Arial" pitchFamily="34" charset="-122"/>
                <a:cs typeface="Arial" pitchFamily="34" charset="-120"/>
              </a:rPr>
              <a:t>Automated JavaScript engine tests</a:t>
            </a:r>
            <a:endParaRPr lang="en-US" sz="1200" dirty="0"/>
          </a:p>
        </p:txBody>
      </p:sp>
      <p:sp>
        <p:nvSpPr>
          <p:cNvPr id="13" name="Text 11"/>
          <p:cNvSpPr/>
          <p:nvPr/>
        </p:nvSpPr>
        <p:spPr>
          <a:xfrm>
            <a:off x="4590288" y="2404872"/>
            <a:ext cx="2926080" cy="475488"/>
          </a:xfrm>
          <a:prstGeom prst="rect">
            <a:avLst/>
          </a:prstGeom>
          <a:noFill/>
          <a:ln/>
        </p:spPr>
        <p:txBody>
          <a:bodyPr wrap="square" lIns="0" tIns="0" rIns="0" bIns="0" rtlCol="0" anchor="ctr"/>
          <a:lstStyle/>
          <a:p>
            <a:pPr indent="0" marL="0">
              <a:buNone/>
            </a:pPr>
            <a:r>
              <a:rPr lang="en-US" sz="3100" b="1" dirty="0">
                <a:solidFill>
                  <a:srgbClr val="171B20"/>
                </a:solidFill>
                <a:latin typeface="Arial" pitchFamily="34" charset="0"/>
                <a:ea typeface="Arial" pitchFamily="34" charset="-122"/>
                <a:cs typeface="Arial" pitchFamily="34" charset="-120"/>
              </a:rPr>
              <a:t>12</a:t>
            </a:r>
            <a:endParaRPr lang="en-US" sz="3100" dirty="0"/>
          </a:p>
        </p:txBody>
      </p:sp>
      <p:sp>
        <p:nvSpPr>
          <p:cNvPr id="14" name="Text 12"/>
          <p:cNvSpPr/>
          <p:nvPr/>
        </p:nvSpPr>
        <p:spPr>
          <a:xfrm>
            <a:off x="4590288" y="2980944"/>
            <a:ext cx="2926080" cy="493776"/>
          </a:xfrm>
          <a:prstGeom prst="rect">
            <a:avLst/>
          </a:prstGeom>
          <a:noFill/>
          <a:ln/>
        </p:spPr>
        <p:txBody>
          <a:bodyPr wrap="square" lIns="0" tIns="0" rIns="0" bIns="0" rtlCol="0" anchor="ctr"/>
          <a:lstStyle/>
          <a:p>
            <a:pPr indent="0" marL="0">
              <a:buNone/>
            </a:pPr>
            <a:r>
              <a:rPr lang="en-US" sz="1200" dirty="0">
                <a:solidFill>
                  <a:srgbClr val="788271"/>
                </a:solidFill>
                <a:latin typeface="Arial" pitchFamily="34" charset="0"/>
                <a:ea typeface="Arial" pitchFamily="34" charset="-122"/>
                <a:cs typeface="Arial" pitchFamily="34" charset="-120"/>
              </a:rPr>
              <a:t>Python launch, HTTP and Decimal tests</a:t>
            </a:r>
            <a:endParaRPr lang="en-US" sz="1200" dirty="0"/>
          </a:p>
        </p:txBody>
      </p:sp>
      <p:sp>
        <p:nvSpPr>
          <p:cNvPr id="15" name="Text 13"/>
          <p:cNvSpPr/>
          <p:nvPr/>
        </p:nvSpPr>
        <p:spPr>
          <a:xfrm>
            <a:off x="8339328" y="2404872"/>
            <a:ext cx="2926080" cy="475488"/>
          </a:xfrm>
          <a:prstGeom prst="rect">
            <a:avLst/>
          </a:prstGeom>
          <a:noFill/>
          <a:ln/>
        </p:spPr>
        <p:txBody>
          <a:bodyPr wrap="square" lIns="0" tIns="0" rIns="0" bIns="0" rtlCol="0" anchor="ctr"/>
          <a:lstStyle/>
          <a:p>
            <a:pPr indent="0" marL="0">
              <a:buNone/>
            </a:pPr>
            <a:r>
              <a:rPr lang="en-US" sz="3100" b="1" dirty="0">
                <a:solidFill>
                  <a:srgbClr val="171B20"/>
                </a:solidFill>
                <a:latin typeface="Arial" pitchFamily="34" charset="0"/>
                <a:ea typeface="Arial" pitchFamily="34" charset="-122"/>
                <a:cs typeface="Arial" pitchFamily="34" charset="-120"/>
              </a:rPr>
              <a:t>38</a:t>
            </a:r>
            <a:endParaRPr lang="en-US" sz="3100" dirty="0"/>
          </a:p>
        </p:txBody>
      </p:sp>
      <p:sp>
        <p:nvSpPr>
          <p:cNvPr id="16" name="Text 14"/>
          <p:cNvSpPr/>
          <p:nvPr/>
        </p:nvSpPr>
        <p:spPr>
          <a:xfrm>
            <a:off x="8339328" y="2980944"/>
            <a:ext cx="2926080" cy="493776"/>
          </a:xfrm>
          <a:prstGeom prst="rect">
            <a:avLst/>
          </a:prstGeom>
          <a:noFill/>
          <a:ln/>
        </p:spPr>
        <p:txBody>
          <a:bodyPr wrap="square" lIns="0" tIns="0" rIns="0" bIns="0" rtlCol="0" anchor="ctr"/>
          <a:lstStyle/>
          <a:p>
            <a:pPr indent="0" marL="0">
              <a:buNone/>
            </a:pPr>
            <a:r>
              <a:rPr lang="en-US" sz="1200" dirty="0">
                <a:solidFill>
                  <a:srgbClr val="788271"/>
                </a:solidFill>
                <a:latin typeface="Arial" pitchFamily="34" charset="0"/>
                <a:ea typeface="Arial" pitchFamily="34" charset="-122"/>
                <a:cs typeface="Arial" pitchFamily="34" charset="-120"/>
              </a:rPr>
              <a:t>Browser interaction checks</a:t>
            </a:r>
            <a:endParaRPr lang="en-US" sz="1200" dirty="0"/>
          </a:p>
        </p:txBody>
      </p:sp>
      <p:sp>
        <p:nvSpPr>
          <p:cNvPr id="17" name="Text 15"/>
          <p:cNvSpPr/>
          <p:nvPr/>
        </p:nvSpPr>
        <p:spPr>
          <a:xfrm>
            <a:off x="832104" y="4096512"/>
            <a:ext cx="10533888" cy="868680"/>
          </a:xfrm>
          <a:prstGeom prst="rect">
            <a:avLst/>
          </a:prstGeom>
          <a:noFill/>
          <a:ln/>
        </p:spPr>
        <p:txBody>
          <a:bodyPr wrap="square" lIns="0" tIns="0" rIns="0" bIns="0" rtlCol="0" anchor="ctr"/>
          <a:lstStyle/>
          <a:p>
            <a:pPr indent="0" marL="0">
              <a:buNone/>
            </a:pPr>
            <a:r>
              <a:rPr lang="en-US" sz="2000" dirty="0">
                <a:solidFill>
                  <a:srgbClr val="788271"/>
                </a:solidFill>
                <a:latin typeface="Arial" pitchFamily="34" charset="0"/>
                <a:ea typeface="Arial" pitchFamily="34" charset="-122"/>
                <a:cs typeface="Arial" pitchFamily="34" charset="-120"/>
              </a:rPr>
              <a:t>Verified in the build environment: cash conservation, full-account NBC, exact-boundary control cases, scenario outputs, perspective interaction, timeline, sandbox rejections and responsive layouts.</a:t>
            </a:r>
            <a:endParaRPr lang="en-US" sz="2000" dirty="0"/>
          </a:p>
        </p:txBody>
      </p:sp>
      <p:sp>
        <p:nvSpPr>
          <p:cNvPr id="18" name="Shape 16"/>
          <p:cNvSpPr/>
          <p:nvPr/>
        </p:nvSpPr>
        <p:spPr>
          <a:xfrm>
            <a:off x="566928" y="5742432"/>
            <a:ext cx="11018520" cy="457200"/>
          </a:xfrm>
          <a:prstGeom prst="roundRect">
            <a:avLst>
              <a:gd name="adj" fmla="val 10000"/>
            </a:avLst>
          </a:prstGeom>
          <a:solidFill>
            <a:srgbClr val="FFDF00"/>
          </a:solidFill>
          <a:ln w="7620">
            <a:solidFill>
              <a:srgbClr val="FFDF00"/>
            </a:solidFill>
            <a:prstDash val="solid"/>
          </a:ln>
        </p:spPr>
      </p:sp>
      <p:sp>
        <p:nvSpPr>
          <p:cNvPr id="19" name="Text 17"/>
          <p:cNvSpPr/>
          <p:nvPr/>
        </p:nvSpPr>
        <p:spPr>
          <a:xfrm>
            <a:off x="758952" y="5852160"/>
            <a:ext cx="10634472" cy="265176"/>
          </a:xfrm>
          <a:prstGeom prst="rect">
            <a:avLst/>
          </a:prstGeom>
          <a:noFill/>
          <a:ln/>
        </p:spPr>
        <p:txBody>
          <a:bodyPr wrap="square" lIns="0" tIns="0" rIns="0" bIns="0" rtlCol="0" anchor="ctr"/>
          <a:lstStyle/>
          <a:p>
            <a:pPr indent="0" marL="0">
              <a:buNone/>
            </a:pPr>
            <a:r>
              <a:rPr lang="en-US" sz="1300" b="1" dirty="0">
                <a:solidFill>
                  <a:srgbClr val="171B20"/>
                </a:solidFill>
                <a:latin typeface="Arial" pitchFamily="34" charset="0"/>
                <a:ea typeface="Arial" pitchFamily="34" charset="-122"/>
                <a:cs typeface="Arial" pitchFamily="34" charset="-120"/>
              </a:rPr>
              <a:t>Not verified: the user’s Mac, real broker fills, real NBC eligibility or historical profitability.</a:t>
            </a:r>
            <a:endParaRPr lang="en-US" sz="13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5F6F2"/>
        </a:solidFill>
      </p:bgPr>
    </p:bg>
    <p:spTree>
      <p:nvGrpSpPr>
        <p:cNvPr id="1" name=""/>
        <p:cNvGrpSpPr/>
        <p:nvPr/>
      </p:nvGrpSpPr>
      <p:grpSpPr>
        <a:xfrm>
          <a:off x="0" y="0"/>
          <a:ext cx="0" cy="0"/>
          <a:chOff x="0" y="0"/>
          <a:chExt cx="0" cy="0"/>
        </a:xfrm>
      </p:grpSpPr>
      <p:sp>
        <p:nvSpPr>
          <p:cNvPr id="2" name="Shape 0"/>
          <p:cNvSpPr/>
          <p:nvPr/>
        </p:nvSpPr>
        <p:spPr>
          <a:xfrm>
            <a:off x="457200" y="246888"/>
            <a:ext cx="292608" cy="292608"/>
          </a:xfrm>
          <a:prstGeom prst="roundRect">
            <a:avLst>
              <a:gd name="adj" fmla="val 25000"/>
            </a:avLst>
          </a:prstGeom>
          <a:solidFill>
            <a:srgbClr val="FFDF00"/>
          </a:solidFill>
          <a:ln w="7620">
            <a:solidFill>
              <a:srgbClr val="FFDF00"/>
            </a:solidFill>
            <a:prstDash val="solid"/>
          </a:ln>
        </p:spPr>
      </p:sp>
      <p:sp>
        <p:nvSpPr>
          <p:cNvPr id="3" name="Text 1"/>
          <p:cNvSpPr/>
          <p:nvPr/>
        </p:nvSpPr>
        <p:spPr>
          <a:xfrm>
            <a:off x="532181" y="285293"/>
            <a:ext cx="164592" cy="182880"/>
          </a:xfrm>
          <a:prstGeom prst="rect">
            <a:avLst/>
          </a:prstGeom>
          <a:noFill/>
          <a:ln/>
        </p:spPr>
        <p:txBody>
          <a:bodyPr wrap="square" lIns="0" tIns="0" rIns="0" bIns="0" rtlCol="0" anchor="ctr"/>
          <a:lstStyle/>
          <a:p>
            <a:pPr indent="0" marL="0">
              <a:buNone/>
            </a:pPr>
            <a:r>
              <a:rPr lang="en-US" sz="1200" b="1" dirty="0">
                <a:solidFill>
                  <a:srgbClr val="171B20"/>
                </a:solidFill>
                <a:latin typeface="Arial" pitchFamily="34" charset="0"/>
                <a:ea typeface="Arial" pitchFamily="34" charset="-122"/>
                <a:cs typeface="Arial" pitchFamily="34" charset="-120"/>
              </a:rPr>
              <a:t>N</a:t>
            </a:r>
            <a:endParaRPr lang="en-US" sz="1200" dirty="0"/>
          </a:p>
        </p:txBody>
      </p:sp>
      <p:sp>
        <p:nvSpPr>
          <p:cNvPr id="4" name="Text 2"/>
          <p:cNvSpPr/>
          <p:nvPr/>
        </p:nvSpPr>
        <p:spPr>
          <a:xfrm>
            <a:off x="877824" y="283464"/>
            <a:ext cx="3657600" cy="182880"/>
          </a:xfrm>
          <a:prstGeom prst="rect">
            <a:avLst/>
          </a:prstGeom>
          <a:noFill/>
          <a:ln/>
        </p:spPr>
        <p:txBody>
          <a:bodyPr wrap="square" lIns="0" tIns="0" rIns="0" bIns="0" rtlCol="0" anchor="ctr"/>
          <a:lstStyle/>
          <a:p>
            <a:pPr indent="0" marL="0">
              <a:buNone/>
            </a:pPr>
            <a:r>
              <a:rPr lang="en-US" sz="1000" b="1" spc="80" kern="0" dirty="0">
                <a:solidFill>
                  <a:srgbClr val="171B20"/>
                </a:solidFill>
                <a:latin typeface="Arial" pitchFamily="34" charset="0"/>
                <a:ea typeface="Arial" pitchFamily="34" charset="-122"/>
                <a:cs typeface="Arial" pitchFamily="34" charset="-120"/>
              </a:rPr>
              <a:t>NBC / GEOMETRY LAB</a:t>
            </a:r>
            <a:endParaRPr lang="en-US" sz="1000" dirty="0"/>
          </a:p>
        </p:txBody>
      </p:sp>
      <p:sp>
        <p:nvSpPr>
          <p:cNvPr id="5" name="Text 3"/>
          <p:cNvSpPr/>
          <p:nvPr/>
        </p:nvSpPr>
        <p:spPr>
          <a:xfrm>
            <a:off x="7498080" y="283464"/>
            <a:ext cx="4160520" cy="182880"/>
          </a:xfrm>
          <a:prstGeom prst="rect">
            <a:avLst/>
          </a:prstGeom>
          <a:noFill/>
          <a:ln/>
        </p:spPr>
        <p:txBody>
          <a:bodyPr wrap="square" lIns="0" tIns="0" rIns="0" bIns="0" rtlCol="0" anchor="ctr"/>
          <a:lstStyle/>
          <a:p>
            <a:pPr algn="r" indent="0" marL="0">
              <a:buNone/>
            </a:pPr>
            <a:r>
              <a:rPr lang="en-US" sz="900" spc="70" kern="0" dirty="0">
                <a:solidFill>
                  <a:srgbClr val="788271"/>
                </a:solidFill>
                <a:latin typeface="Arial" pitchFamily="34" charset="0"/>
                <a:ea typeface="Arial" pitchFamily="34" charset="-122"/>
                <a:cs typeface="Arial" pitchFamily="34" charset="-120"/>
              </a:rPr>
              <a:t>08 / SOURCES &amp; ASSUMPTIONS</a:t>
            </a:r>
            <a:endParaRPr lang="en-US" sz="900" dirty="0"/>
          </a:p>
        </p:txBody>
      </p:sp>
      <p:sp>
        <p:nvSpPr>
          <p:cNvPr id="6" name="Text 4"/>
          <p:cNvSpPr/>
          <p:nvPr/>
        </p:nvSpPr>
        <p:spPr>
          <a:xfrm>
            <a:off x="530352" y="859536"/>
            <a:ext cx="11064240" cy="786384"/>
          </a:xfrm>
          <a:prstGeom prst="rect">
            <a:avLst/>
          </a:prstGeom>
          <a:noFill/>
          <a:ln/>
        </p:spPr>
        <p:txBody>
          <a:bodyPr wrap="square" lIns="0" tIns="0" rIns="0" bIns="0" rtlCol="0" anchor="ctr"/>
          <a:lstStyle/>
          <a:p>
            <a:pPr indent="0" marL="0">
              <a:buNone/>
            </a:pPr>
            <a:r>
              <a:rPr lang="en-US" sz="3100" b="1" dirty="0">
                <a:solidFill>
                  <a:srgbClr val="171B20"/>
                </a:solidFill>
                <a:latin typeface="Arial" pitchFamily="34" charset="0"/>
                <a:ea typeface="Arial" pitchFamily="34" charset="-122"/>
                <a:cs typeface="Arial" pitchFamily="34" charset="-120"/>
              </a:rPr>
              <a:t>Definitions first. Evidence and provenance always.</a:t>
            </a:r>
            <a:endParaRPr lang="en-US" sz="3100" dirty="0"/>
          </a:p>
        </p:txBody>
      </p:sp>
      <p:sp>
        <p:nvSpPr>
          <p:cNvPr id="7" name="Text 5"/>
          <p:cNvSpPr/>
          <p:nvPr/>
        </p:nvSpPr>
        <p:spPr>
          <a:xfrm>
            <a:off x="548640" y="1655064"/>
            <a:ext cx="10972800" cy="384048"/>
          </a:xfrm>
          <a:prstGeom prst="rect">
            <a:avLst/>
          </a:prstGeom>
          <a:noFill/>
          <a:ln/>
        </p:spPr>
        <p:txBody>
          <a:bodyPr wrap="square" lIns="0" tIns="0" rIns="0" bIns="0" rtlCol="0" anchor="ctr"/>
          <a:lstStyle/>
          <a:p>
            <a:pPr indent="0" marL="0">
              <a:buNone/>
            </a:pPr>
            <a:r>
              <a:rPr lang="en-US" sz="1300" dirty="0">
                <a:solidFill>
                  <a:srgbClr val="788271"/>
                </a:solidFill>
                <a:latin typeface="Arial" pitchFamily="34" charset="0"/>
                <a:ea typeface="Arial" pitchFamily="34" charset="-122"/>
                <a:cs typeface="Arial" pitchFamily="34" charset="-120"/>
              </a:rPr>
              <a:t>The implementation keeps synthetic examples separate from broker policy and real performance.</a:t>
            </a:r>
            <a:endParaRPr lang="en-US" sz="1300" dirty="0"/>
          </a:p>
        </p:txBody>
      </p:sp>
      <p:sp>
        <p:nvSpPr>
          <p:cNvPr id="8" name="Shape 6"/>
          <p:cNvSpPr/>
          <p:nvPr/>
        </p:nvSpPr>
        <p:spPr>
          <a:xfrm>
            <a:off x="530352" y="6455664"/>
            <a:ext cx="11109960" cy="0"/>
          </a:xfrm>
          <a:prstGeom prst="line">
            <a:avLst/>
          </a:prstGeom>
          <a:noFill/>
          <a:ln w="10160">
            <a:solidFill>
              <a:srgbClr val="E1E6DA"/>
            </a:solidFill>
            <a:prstDash val="solid"/>
          </a:ln>
        </p:spPr>
      </p:sp>
      <p:sp>
        <p:nvSpPr>
          <p:cNvPr id="9" name="Text 7"/>
          <p:cNvSpPr/>
          <p:nvPr/>
        </p:nvSpPr>
        <p:spPr>
          <a:xfrm>
            <a:off x="548640" y="6556248"/>
            <a:ext cx="10287000" cy="146304"/>
          </a:xfrm>
          <a:prstGeom prst="rect">
            <a:avLst/>
          </a:prstGeom>
          <a:noFill/>
          <a:ln/>
        </p:spPr>
        <p:txBody>
          <a:bodyPr wrap="square" lIns="0" tIns="0" rIns="0" bIns="0" rtlCol="0" anchor="ctr"/>
          <a:lstStyle/>
          <a:p>
            <a:pPr indent="0" marL="0">
              <a:buNone/>
            </a:pPr>
            <a:r>
              <a:rPr lang="en-US" sz="700" dirty="0">
                <a:solidFill>
                  <a:srgbClr val="788271"/>
                </a:solidFill>
                <a:latin typeface="Arial" pitchFamily="34" charset="0"/>
                <a:ea typeface="Arial" pitchFamily="34" charset="-122"/>
                <a:cs typeface="Arial" pitchFamily="34" charset="-120"/>
              </a:rPr>
              <a:t>Synthetic research illustration • Not historical performance • Model v1.0</a:t>
            </a:r>
            <a:endParaRPr lang="en-US" sz="700" dirty="0"/>
          </a:p>
        </p:txBody>
      </p:sp>
      <p:sp>
        <p:nvSpPr>
          <p:cNvPr id="10" name="Text 8"/>
          <p:cNvSpPr/>
          <p:nvPr/>
        </p:nvSpPr>
        <p:spPr>
          <a:xfrm>
            <a:off x="11091672" y="6547104"/>
            <a:ext cx="539496" cy="164592"/>
          </a:xfrm>
          <a:prstGeom prst="rect">
            <a:avLst/>
          </a:prstGeom>
          <a:noFill/>
          <a:ln/>
        </p:spPr>
        <p:txBody>
          <a:bodyPr wrap="square" lIns="0" tIns="0" rIns="0" bIns="0" rtlCol="0" anchor="ctr"/>
          <a:lstStyle/>
          <a:p>
            <a:pPr algn="r" indent="0" marL="0">
              <a:buNone/>
            </a:pPr>
            <a:r>
              <a:rPr lang="en-US" sz="900" dirty="0">
                <a:solidFill>
                  <a:srgbClr val="788271"/>
                </a:solidFill>
                <a:latin typeface="Arial" pitchFamily="34" charset="0"/>
                <a:ea typeface="Arial" pitchFamily="34" charset="-122"/>
                <a:cs typeface="Arial" pitchFamily="34" charset="-120"/>
              </a:rPr>
              <a:t>35</a:t>
            </a:r>
            <a:endParaRPr lang="en-US" sz="900" dirty="0"/>
          </a:p>
        </p:txBody>
      </p:sp>
      <p:sp>
        <p:nvSpPr>
          <p:cNvPr id="11" name="Text 9"/>
          <p:cNvSpPr/>
          <p:nvPr/>
        </p:nvSpPr>
        <p:spPr>
          <a:xfrm>
            <a:off x="768096" y="2368296"/>
            <a:ext cx="4754880" cy="246888"/>
          </a:xfrm>
          <a:prstGeom prst="rect">
            <a:avLst/>
          </a:prstGeom>
          <a:noFill/>
          <a:ln/>
        </p:spPr>
        <p:txBody>
          <a:bodyPr wrap="square" lIns="0" tIns="0" rIns="0" bIns="0" rtlCol="0" anchor="ctr"/>
          <a:lstStyle/>
          <a:p>
            <a:pPr indent="0" marL="0">
              <a:buNone/>
            </a:pPr>
            <a:r>
              <a:rPr lang="en-US" sz="1100" b="1" dirty="0">
                <a:solidFill>
                  <a:srgbClr val="788271"/>
                </a:solidFill>
                <a:latin typeface="Arial" pitchFamily="34" charset="0"/>
                <a:ea typeface="Arial" pitchFamily="34" charset="-122"/>
                <a:cs typeface="Arial" pitchFamily="34" charset="-120"/>
              </a:rPr>
              <a:t>PROJECT FOUNDATION</a:t>
            </a:r>
            <a:endParaRPr lang="en-US" sz="1100" dirty="0"/>
          </a:p>
        </p:txBody>
      </p:sp>
      <p:sp>
        <p:nvSpPr>
          <p:cNvPr id="12" name="Text 10"/>
          <p:cNvSpPr/>
          <p:nvPr/>
        </p:nvSpPr>
        <p:spPr>
          <a:xfrm>
            <a:off x="786384" y="2889504"/>
            <a:ext cx="10607040" cy="1014984"/>
          </a:xfrm>
          <a:prstGeom prst="rect">
            <a:avLst/>
          </a:prstGeom>
          <a:noFill/>
          <a:ln/>
        </p:spPr>
        <p:txBody>
          <a:bodyPr wrap="square" lIns="0" tIns="0" rIns="0" bIns="0" rtlCol="0" anchor="ctr"/>
          <a:lstStyle/>
          <a:p>
            <a:pPr indent="0" marL="0">
              <a:buNone/>
            </a:pPr>
            <a:r>
              <a:rPr lang="en-US" sz="2000" dirty="0">
                <a:solidFill>
                  <a:srgbClr val="171B20"/>
                </a:solidFill>
                <a:latin typeface="Arial" pitchFamily="34" charset="0"/>
                <a:ea typeface="Arial" pitchFamily="34" charset="-122"/>
                <a:cs typeface="Arial" pitchFamily="34" charset="-120"/>
              </a:rPr>
              <a:t>The project owner’s NBC / Mirror definitions.</a:t>
            </a:r>
            <a:endParaRPr lang="en-US" sz="2000" dirty="0"/>
          </a:p>
          <a:p>
            <a:pPr indent="0" marL="0">
              <a:buNone/>
            </a:pPr>
            <a:r>
              <a:rPr lang="en-US" sz="2000" dirty="0">
                <a:solidFill>
                  <a:srgbClr val="171B20"/>
                </a:solidFill>
                <a:latin typeface="Arial" pitchFamily="34" charset="0"/>
                <a:ea typeface="Arial" pitchFamily="34" charset="-122"/>
                <a:cs typeface="Arial" pitchFamily="34" charset="-120"/>
              </a:rPr>
              <a:t>Prior High / Low semantics and NBC20 convention.</a:t>
            </a:r>
            <a:endParaRPr lang="en-US" sz="2000" dirty="0"/>
          </a:p>
          <a:p>
            <a:pPr indent="0" marL="0">
              <a:buNone/>
            </a:pPr>
            <a:r>
              <a:rPr lang="en-US" sz="2000" dirty="0">
                <a:solidFill>
                  <a:srgbClr val="171B20"/>
                </a:solidFill>
                <a:latin typeface="Arial" pitchFamily="34" charset="0"/>
                <a:ea typeface="Arial" pitchFamily="34" charset="-122"/>
                <a:cs typeface="Arial" pitchFamily="34" charset="-120"/>
              </a:rPr>
              <a:t>Included engine.js, scenarios.js and regression tests.</a:t>
            </a:r>
            <a:endParaRPr lang="en-US" sz="2000" dirty="0"/>
          </a:p>
        </p:txBody>
      </p:sp>
      <p:sp>
        <p:nvSpPr>
          <p:cNvPr id="13" name="Text 11"/>
          <p:cNvSpPr/>
          <p:nvPr/>
        </p:nvSpPr>
        <p:spPr>
          <a:xfrm>
            <a:off x="768096" y="4370832"/>
            <a:ext cx="10515600" cy="237744"/>
          </a:xfrm>
          <a:prstGeom prst="rect">
            <a:avLst/>
          </a:prstGeom>
          <a:noFill/>
          <a:ln/>
        </p:spPr>
        <p:txBody>
          <a:bodyPr wrap="square" lIns="0" tIns="0" rIns="0" bIns="0" rtlCol="0" anchor="ctr"/>
          <a:lstStyle/>
          <a:p>
            <a:pPr indent="0" marL="0">
              <a:buNone/>
            </a:pPr>
            <a:r>
              <a:rPr lang="en-US" sz="1100" b="1" dirty="0">
                <a:solidFill>
                  <a:srgbClr val="788271"/>
                </a:solidFill>
                <a:latin typeface="Arial" pitchFamily="34" charset="0"/>
                <a:ea typeface="Arial" pitchFamily="34" charset="-122"/>
                <a:cs typeface="Arial" pitchFamily="34" charset="-120"/>
              </a:rPr>
              <a:t>PUBLIC IMPLEMENTATION REFERENCES</a:t>
            </a:r>
            <a:endParaRPr lang="en-US" sz="1100" dirty="0"/>
          </a:p>
        </p:txBody>
      </p:sp>
      <p:sp>
        <p:nvSpPr>
          <p:cNvPr id="14" name="Text 12"/>
          <p:cNvSpPr/>
          <p:nvPr/>
        </p:nvSpPr>
        <p:spPr>
          <a:xfrm>
            <a:off x="786384" y="4864608"/>
            <a:ext cx="10607040" cy="932688"/>
          </a:xfrm>
          <a:prstGeom prst="rect">
            <a:avLst/>
          </a:prstGeom>
          <a:noFill/>
          <a:ln/>
        </p:spPr>
        <p:txBody>
          <a:bodyPr wrap="square" lIns="0" tIns="0" rIns="0" bIns="0" rtlCol="0" anchor="ctr"/>
          <a:lstStyle/>
          <a:p>
            <a:pPr indent="0" marL="0">
              <a:buNone/>
            </a:pPr>
            <a:r>
              <a:rPr lang="en-US" sz="1600" dirty="0">
                <a:solidFill>
                  <a:srgbClr val="788271"/>
                </a:solidFill>
                <a:latin typeface="Arial" pitchFamily="34" charset="0"/>
                <a:ea typeface="Arial" pitchFamily="34" charset="-122"/>
                <a:cs typeface="Arial" pitchFamily="34" charset="-120"/>
              </a:rPr>
              <a:t>Exness: “Introducing the next level of Exness” — visual inspiration.</a:t>
            </a:r>
            <a:endParaRPr lang="en-US" sz="1600" dirty="0"/>
          </a:p>
          <a:p>
            <a:pPr indent="0" marL="0">
              <a:buNone/>
            </a:pPr>
            <a:r>
              <a:rPr lang="en-US" sz="1600" dirty="0">
                <a:solidFill>
                  <a:srgbClr val="788271"/>
                </a:solidFill>
                <a:latin typeface="Arial" pitchFamily="34" charset="0"/>
                <a:ea typeface="Arial" pitchFamily="34" charset="-122"/>
                <a:cs typeface="Arial" pitchFamily="34" charset="-120"/>
              </a:rPr>
              <a:t>MDN: MediaRecorder and isTypeSupported — browser recording.</a:t>
            </a:r>
            <a:endParaRPr lang="en-US" sz="1600" dirty="0"/>
          </a:p>
          <a:p>
            <a:pPr indent="0" marL="0">
              <a:buNone/>
            </a:pPr>
            <a:r>
              <a:rPr lang="en-US" sz="1600" dirty="0">
                <a:solidFill>
                  <a:srgbClr val="788271"/>
                </a:solidFill>
                <a:latin typeface="Arial" pitchFamily="34" charset="0"/>
                <a:ea typeface="Arial" pitchFamily="34" charset="-122"/>
                <a:cs typeface="Arial" pitchFamily="34" charset="-120"/>
              </a:rPr>
              <a:t>Full source links, assumptions and reproducibility notes: docs/SOURCES.md.</a:t>
            </a:r>
            <a:endParaRPr lang="en-US" sz="16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171B20"/>
        </a:solidFill>
      </p:bgPr>
    </p:bg>
    <p:spTree>
      <p:nvGrpSpPr>
        <p:cNvPr id="1" name=""/>
        <p:cNvGrpSpPr/>
        <p:nvPr/>
      </p:nvGrpSpPr>
      <p:grpSpPr>
        <a:xfrm>
          <a:off x="0" y="0"/>
          <a:ext cx="0" cy="0"/>
          <a:chOff x="0" y="0"/>
          <a:chExt cx="0" cy="0"/>
        </a:xfrm>
      </p:grpSpPr>
      <p:sp>
        <p:nvSpPr>
          <p:cNvPr id="2" name="Shape 0"/>
          <p:cNvSpPr/>
          <p:nvPr/>
        </p:nvSpPr>
        <p:spPr>
          <a:xfrm>
            <a:off x="457200" y="246888"/>
            <a:ext cx="292608" cy="292608"/>
          </a:xfrm>
          <a:prstGeom prst="roundRect">
            <a:avLst>
              <a:gd name="adj" fmla="val 25000"/>
            </a:avLst>
          </a:prstGeom>
          <a:solidFill>
            <a:srgbClr val="FFDF00"/>
          </a:solidFill>
          <a:ln w="7620">
            <a:solidFill>
              <a:srgbClr val="FFDF00"/>
            </a:solidFill>
            <a:prstDash val="solid"/>
          </a:ln>
        </p:spPr>
      </p:sp>
      <p:sp>
        <p:nvSpPr>
          <p:cNvPr id="3" name="Text 1"/>
          <p:cNvSpPr/>
          <p:nvPr/>
        </p:nvSpPr>
        <p:spPr>
          <a:xfrm>
            <a:off x="532181" y="285293"/>
            <a:ext cx="164592" cy="182880"/>
          </a:xfrm>
          <a:prstGeom prst="rect">
            <a:avLst/>
          </a:prstGeom>
          <a:noFill/>
          <a:ln/>
        </p:spPr>
        <p:txBody>
          <a:bodyPr wrap="square" lIns="0" tIns="0" rIns="0" bIns="0" rtlCol="0" anchor="ctr"/>
          <a:lstStyle/>
          <a:p>
            <a:pPr indent="0" marL="0">
              <a:buNone/>
            </a:pPr>
            <a:r>
              <a:rPr lang="en-US" sz="1200" b="1" dirty="0">
                <a:solidFill>
                  <a:srgbClr val="171B20"/>
                </a:solidFill>
                <a:latin typeface="Arial" pitchFamily="34" charset="0"/>
                <a:ea typeface="Arial" pitchFamily="34" charset="-122"/>
                <a:cs typeface="Arial" pitchFamily="34" charset="-120"/>
              </a:rPr>
              <a:t>N</a:t>
            </a:r>
            <a:endParaRPr lang="en-US" sz="1200" dirty="0"/>
          </a:p>
        </p:txBody>
      </p:sp>
      <p:sp>
        <p:nvSpPr>
          <p:cNvPr id="4" name="Text 2"/>
          <p:cNvSpPr/>
          <p:nvPr/>
        </p:nvSpPr>
        <p:spPr>
          <a:xfrm>
            <a:off x="877824" y="283464"/>
            <a:ext cx="3657600" cy="182880"/>
          </a:xfrm>
          <a:prstGeom prst="rect">
            <a:avLst/>
          </a:prstGeom>
          <a:noFill/>
          <a:ln/>
        </p:spPr>
        <p:txBody>
          <a:bodyPr wrap="square" lIns="0" tIns="0" rIns="0" bIns="0" rtlCol="0" anchor="ctr"/>
          <a:lstStyle/>
          <a:p>
            <a:pPr indent="0" marL="0">
              <a:buNone/>
            </a:pPr>
            <a:r>
              <a:rPr lang="en-US" sz="1000" b="1" spc="80" kern="0" dirty="0">
                <a:solidFill>
                  <a:srgbClr val="FFFFFF"/>
                </a:solidFill>
                <a:latin typeface="Arial" pitchFamily="34" charset="0"/>
                <a:ea typeface="Arial" pitchFamily="34" charset="-122"/>
                <a:cs typeface="Arial" pitchFamily="34" charset="-120"/>
              </a:rPr>
              <a:t>NBC / GEOMETRY LAB</a:t>
            </a:r>
            <a:endParaRPr lang="en-US" sz="1000" dirty="0"/>
          </a:p>
        </p:txBody>
      </p:sp>
      <p:sp>
        <p:nvSpPr>
          <p:cNvPr id="5" name="Text 3"/>
          <p:cNvSpPr/>
          <p:nvPr/>
        </p:nvSpPr>
        <p:spPr>
          <a:xfrm>
            <a:off x="7498080" y="283464"/>
            <a:ext cx="4160520" cy="182880"/>
          </a:xfrm>
          <a:prstGeom prst="rect">
            <a:avLst/>
          </a:prstGeom>
          <a:noFill/>
          <a:ln/>
        </p:spPr>
        <p:txBody>
          <a:bodyPr wrap="square" lIns="0" tIns="0" rIns="0" bIns="0" rtlCol="0" anchor="ctr"/>
          <a:lstStyle/>
          <a:p>
            <a:pPr algn="r" indent="0" marL="0">
              <a:buNone/>
            </a:pPr>
            <a:r>
              <a:rPr lang="en-US" sz="900" spc="70" kern="0" dirty="0">
                <a:solidFill>
                  <a:srgbClr val="A6B1A0"/>
                </a:solidFill>
                <a:latin typeface="Arial" pitchFamily="34" charset="0"/>
                <a:ea typeface="Arial" pitchFamily="34" charset="-122"/>
                <a:cs typeface="Arial" pitchFamily="34" charset="-120"/>
              </a:rPr>
              <a:t>THE PROJECT THESIS</a:t>
            </a:r>
            <a:endParaRPr lang="en-US" sz="900" dirty="0"/>
          </a:p>
        </p:txBody>
      </p:sp>
      <p:sp>
        <p:nvSpPr>
          <p:cNvPr id="6" name="Text 4"/>
          <p:cNvSpPr/>
          <p:nvPr/>
        </p:nvSpPr>
        <p:spPr>
          <a:xfrm>
            <a:off x="530352" y="859536"/>
            <a:ext cx="11064240" cy="786384"/>
          </a:xfrm>
          <a:prstGeom prst="rect">
            <a:avLst/>
          </a:prstGeom>
          <a:noFill/>
          <a:ln/>
        </p:spPr>
        <p:txBody>
          <a:bodyPr wrap="square" lIns="0" tIns="0" rIns="0" bIns="0" rtlCol="0" anchor="ctr"/>
          <a:lstStyle/>
          <a:p>
            <a:pPr indent="0" marL="0">
              <a:buNone/>
            </a:pPr>
            <a:endParaRPr lang="en-US" sz="3100" dirty="0"/>
          </a:p>
        </p:txBody>
      </p:sp>
      <p:sp>
        <p:nvSpPr>
          <p:cNvPr id="7" name="Shape 5"/>
          <p:cNvSpPr/>
          <p:nvPr/>
        </p:nvSpPr>
        <p:spPr>
          <a:xfrm>
            <a:off x="530352" y="6455664"/>
            <a:ext cx="11109960" cy="0"/>
          </a:xfrm>
          <a:prstGeom prst="line">
            <a:avLst/>
          </a:prstGeom>
          <a:noFill/>
          <a:ln w="10160">
            <a:solidFill>
              <a:srgbClr val="374032"/>
            </a:solidFill>
            <a:prstDash val="solid"/>
          </a:ln>
        </p:spPr>
      </p:sp>
      <p:sp>
        <p:nvSpPr>
          <p:cNvPr id="8" name="Text 6"/>
          <p:cNvSpPr/>
          <p:nvPr/>
        </p:nvSpPr>
        <p:spPr>
          <a:xfrm>
            <a:off x="548640" y="6556248"/>
            <a:ext cx="10287000" cy="146304"/>
          </a:xfrm>
          <a:prstGeom prst="rect">
            <a:avLst/>
          </a:prstGeom>
          <a:noFill/>
          <a:ln/>
        </p:spPr>
        <p:txBody>
          <a:bodyPr wrap="square" lIns="0" tIns="0" rIns="0" bIns="0" rtlCol="0" anchor="ctr"/>
          <a:lstStyle/>
          <a:p>
            <a:pPr indent="0" marL="0">
              <a:buNone/>
            </a:pPr>
            <a:r>
              <a:rPr lang="en-US" sz="700" dirty="0">
                <a:solidFill>
                  <a:srgbClr val="89977F"/>
                </a:solidFill>
                <a:latin typeface="Arial" pitchFamily="34" charset="0"/>
                <a:ea typeface="Arial" pitchFamily="34" charset="-122"/>
                <a:cs typeface="Arial" pitchFamily="34" charset="-120"/>
              </a:rPr>
              <a:t>Synthetic research illustration • Not historical performance • Model v1.0</a:t>
            </a:r>
            <a:endParaRPr lang="en-US" sz="700" dirty="0"/>
          </a:p>
        </p:txBody>
      </p:sp>
      <p:sp>
        <p:nvSpPr>
          <p:cNvPr id="9" name="Text 7"/>
          <p:cNvSpPr/>
          <p:nvPr/>
        </p:nvSpPr>
        <p:spPr>
          <a:xfrm>
            <a:off x="11091672" y="6547104"/>
            <a:ext cx="539496" cy="164592"/>
          </a:xfrm>
          <a:prstGeom prst="rect">
            <a:avLst/>
          </a:prstGeom>
          <a:noFill/>
          <a:ln/>
        </p:spPr>
        <p:txBody>
          <a:bodyPr wrap="square" lIns="0" tIns="0" rIns="0" bIns="0" rtlCol="0" anchor="ctr"/>
          <a:lstStyle/>
          <a:p>
            <a:pPr algn="r" indent="0" marL="0">
              <a:buNone/>
            </a:pPr>
            <a:r>
              <a:rPr lang="en-US" sz="900" dirty="0">
                <a:solidFill>
                  <a:srgbClr val="ADB9A5"/>
                </a:solidFill>
                <a:latin typeface="Arial" pitchFamily="34" charset="0"/>
                <a:ea typeface="Arial" pitchFamily="34" charset="-122"/>
                <a:cs typeface="Arial" pitchFamily="34" charset="-120"/>
              </a:rPr>
              <a:t>36</a:t>
            </a:r>
            <a:endParaRPr lang="en-US" sz="900" dirty="0"/>
          </a:p>
        </p:txBody>
      </p:sp>
      <p:sp>
        <p:nvSpPr>
          <p:cNvPr id="10" name="Text 8"/>
          <p:cNvSpPr/>
          <p:nvPr/>
        </p:nvSpPr>
        <p:spPr>
          <a:xfrm>
            <a:off x="685800" y="1444752"/>
            <a:ext cx="10698480" cy="2560320"/>
          </a:xfrm>
          <a:prstGeom prst="rect">
            <a:avLst/>
          </a:prstGeom>
          <a:noFill/>
          <a:ln/>
        </p:spPr>
        <p:txBody>
          <a:bodyPr wrap="square" lIns="0" tIns="0" rIns="0" bIns="0" rtlCol="0" anchor="ctr"/>
          <a:lstStyle/>
          <a:p>
            <a:pPr indent="0" marL="0">
              <a:buNone/>
            </a:pPr>
            <a:r>
              <a:rPr lang="en-US" sz="4300" b="1" dirty="0">
                <a:solidFill>
                  <a:srgbClr val="FFFFFF"/>
                </a:solidFill>
                <a:latin typeface="Arial" pitchFamily="34" charset="0"/>
                <a:ea typeface="Arial" pitchFamily="34" charset="-122"/>
                <a:cs typeface="Arial" pitchFamily="34" charset="-120"/>
              </a:rPr>
              <a:t>Move the state.</a:t>
            </a:r>
            <a:endParaRPr lang="en-US" sz="4300" dirty="0"/>
          </a:p>
          <a:p>
            <a:pPr indent="0" marL="0">
              <a:buNone/>
            </a:pPr>
            <a:r>
              <a:rPr lang="en-US" sz="4300" b="1" dirty="0">
                <a:solidFill>
                  <a:srgbClr val="FFFFFF"/>
                </a:solidFill>
                <a:latin typeface="Arial" pitchFamily="34" charset="0"/>
                <a:ea typeface="Arial" pitchFamily="34" charset="-122"/>
                <a:cs typeface="Arial" pitchFamily="34" charset="-120"/>
              </a:rPr>
              <a:t>Watch the frontier.</a:t>
            </a:r>
            <a:endParaRPr lang="en-US" sz="4300" dirty="0"/>
          </a:p>
          <a:p>
            <a:pPr indent="0" marL="0">
              <a:buNone/>
            </a:pPr>
            <a:r>
              <a:rPr lang="en-US" sz="4300" b="1" dirty="0">
                <a:solidFill>
                  <a:srgbClr val="FFFFFF"/>
                </a:solidFill>
                <a:latin typeface="Arial" pitchFamily="34" charset="0"/>
                <a:ea typeface="Arial" pitchFamily="34" charset="-122"/>
                <a:cs typeface="Arial" pitchFamily="34" charset="-120"/>
              </a:rPr>
              <a:t>Audit the outcome.</a:t>
            </a:r>
            <a:endParaRPr lang="en-US" sz="4300" dirty="0"/>
          </a:p>
        </p:txBody>
      </p:sp>
      <p:sp>
        <p:nvSpPr>
          <p:cNvPr id="11" name="Shape 9"/>
          <p:cNvSpPr/>
          <p:nvPr/>
        </p:nvSpPr>
        <p:spPr>
          <a:xfrm>
            <a:off x="704088" y="4617720"/>
            <a:ext cx="10799064" cy="667512"/>
          </a:xfrm>
          <a:prstGeom prst="roundRect">
            <a:avLst>
              <a:gd name="adj" fmla="val 10959"/>
            </a:avLst>
          </a:prstGeom>
          <a:solidFill>
            <a:srgbClr val="FFDF00"/>
          </a:solidFill>
          <a:ln w="7620">
            <a:solidFill>
              <a:srgbClr val="FFDF00"/>
            </a:solidFill>
            <a:prstDash val="solid"/>
          </a:ln>
        </p:spPr>
      </p:sp>
      <p:sp>
        <p:nvSpPr>
          <p:cNvPr id="12" name="Text 10"/>
          <p:cNvSpPr/>
          <p:nvPr/>
        </p:nvSpPr>
        <p:spPr>
          <a:xfrm>
            <a:off x="960120" y="4809744"/>
            <a:ext cx="10296144" cy="338328"/>
          </a:xfrm>
          <a:prstGeom prst="rect">
            <a:avLst/>
          </a:prstGeom>
          <a:noFill/>
          <a:ln/>
        </p:spPr>
        <p:txBody>
          <a:bodyPr wrap="square" lIns="0" tIns="0" rIns="0" bIns="0" rtlCol="0" anchor="ctr"/>
          <a:lstStyle/>
          <a:p>
            <a:pPr indent="0" marL="0">
              <a:buNone/>
            </a:pPr>
            <a:r>
              <a:rPr lang="en-US" sz="2400" b="1" dirty="0">
                <a:solidFill>
                  <a:srgbClr val="171B20"/>
                </a:solidFill>
                <a:latin typeface="Arial" pitchFamily="34" charset="0"/>
                <a:ea typeface="Arial" pitchFamily="34" charset="-122"/>
                <a:cs typeface="Arial" pitchFamily="34" charset="-120"/>
              </a:rPr>
              <a:t>One model. One replay. Every number traceable.</a:t>
            </a:r>
            <a:endParaRPr lang="en-US" sz="2400" dirty="0"/>
          </a:p>
        </p:txBody>
      </p:sp>
      <p:sp>
        <p:nvSpPr>
          <p:cNvPr id="13" name="Text 11"/>
          <p:cNvSpPr/>
          <p:nvPr/>
        </p:nvSpPr>
        <p:spPr>
          <a:xfrm>
            <a:off x="731520" y="5742432"/>
            <a:ext cx="10515600" cy="274320"/>
          </a:xfrm>
          <a:prstGeom prst="rect">
            <a:avLst/>
          </a:prstGeom>
          <a:noFill/>
          <a:ln/>
        </p:spPr>
        <p:txBody>
          <a:bodyPr wrap="square" lIns="0" tIns="0" rIns="0" bIns="0" rtlCol="0" anchor="ctr"/>
          <a:lstStyle/>
          <a:p>
            <a:pPr indent="0" marL="0">
              <a:buNone/>
            </a:pPr>
            <a:r>
              <a:rPr lang="en-US" sz="1100" spc="140" kern="0" dirty="0">
                <a:solidFill>
                  <a:srgbClr val="AFBDA4"/>
                </a:solidFill>
                <a:latin typeface="Arial" pitchFamily="34" charset="0"/>
                <a:ea typeface="Arial" pitchFamily="34" charset="-122"/>
                <a:cs typeface="Arial" pitchFamily="34" charset="-120"/>
              </a:rPr>
              <a:t>NBC GEOMETRY LAB / INTERACTIVE RESEARCH</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36</Slides>
  <Notes>36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vector>
  </TitlesOfParts>
  <Company>NBC Research — Exness-inspired design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NBC Geometry Lab — Interactive Research</dc:title>
  <dc:subject>Account geometry, market jumps, Mirror strategies and an interactive local research laboratory</dc:subject>
  <dc:creator>NBC Research</dc:creator>
  <cp:lastModifiedBy>NBC Research</cp:lastModifiedBy>
  <cp:revision>1</cp:revision>
  <dcterms:created xsi:type="dcterms:W3CDTF">2026-10-14T08:58:09Z</dcterms:created>
  <dcterms:modified xsi:type="dcterms:W3CDTF">2026-10-14T08:58:09Z</dcterms:modified>
</cp:coreProperties>
</file>